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72" r:id="rId8"/>
    <p:sldId id="274" r:id="rId9"/>
    <p:sldId id="259" r:id="rId10"/>
    <p:sldId id="260" r:id="rId11"/>
    <p:sldId id="262" r:id="rId12"/>
    <p:sldId id="270" r:id="rId13"/>
    <p:sldId id="275" r:id="rId14"/>
    <p:sldId id="261" r:id="rId15"/>
    <p:sldId id="268" r:id="rId16"/>
    <p:sldId id="269" r:id="rId17"/>
    <p:sldId id="264" r:id="rId18"/>
    <p:sldId id="271" r:id="rId19"/>
    <p:sldId id="265" r:id="rId20"/>
    <p:sldId id="266" r:id="rId21"/>
    <p:sldId id="267" r:id="rId22"/>
    <p:sldId id="273" r:id="rId23"/>
  </p:sldIdLst>
  <p:sldSz cx="18288000" cy="10287000"/>
  <p:notesSz cx="6858000" cy="9144000"/>
  <p:embeddedFontLst>
    <p:embeddedFont>
      <p:font typeface="Futura" panose="020B0604020202020204" charset="0"/>
      <p:regular r:id="rId24"/>
    </p:embeddedFont>
    <p:embeddedFont>
      <p:font typeface="Futura Ultra-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32" y="24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3.svg"/><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3.jp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3.svg"/><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8" Type="http://schemas.openxmlformats.org/officeDocument/2006/relationships/hyperlink" Target="http://www.python.org/" TargetMode="External"/><Relationship Id="rId3" Type="http://schemas.openxmlformats.org/officeDocument/2006/relationships/hyperlink" Target="https://ieeexplore.ieee.org/document/10391130" TargetMode="External"/><Relationship Id="rId7" Type="http://schemas.openxmlformats.org/officeDocument/2006/relationships/hyperlink" Target="http://www.youtube.com/" TargetMode="External"/><Relationship Id="rId12" Type="http://schemas.openxmlformats.org/officeDocument/2006/relationships/image" Target="../media/image3.jpg"/><Relationship Id="rId2" Type="http://schemas.openxmlformats.org/officeDocument/2006/relationships/hyperlink" Target="https://tinyurl.com/32c8pszr" TargetMode="External"/><Relationship Id="rId1" Type="http://schemas.openxmlformats.org/officeDocument/2006/relationships/slideLayout" Target="../slideLayouts/slideLayout7.xml"/><Relationship Id="rId6" Type="http://schemas.openxmlformats.org/officeDocument/2006/relationships/hyperlink" Target="https://www.microsoft.com/en-us/power-platform/products/power-bi" TargetMode="External"/><Relationship Id="rId11" Type="http://schemas.openxmlformats.org/officeDocument/2006/relationships/image" Target="../media/image2.png"/><Relationship Id="rId5" Type="http://schemas.openxmlformats.org/officeDocument/2006/relationships/hyperlink" Target="https://www.mdpi.com/" TargetMode="External"/><Relationship Id="rId10" Type="http://schemas.openxmlformats.org/officeDocument/2006/relationships/image" Target="../media/image47.jpeg"/><Relationship Id="rId4" Type="http://schemas.openxmlformats.org/officeDocument/2006/relationships/hyperlink" Target="https://www.researchgate.net/" TargetMode="External"/><Relationship Id="rId9" Type="http://schemas.openxmlformats.org/officeDocument/2006/relationships/hyperlink" Target="http://www.chatgpt.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jpg"/><Relationship Id="rId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jpg"/><Relationship Id="rId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jpg"/><Relationship Id="rId5" Type="http://schemas.openxmlformats.org/officeDocument/2006/relationships/image" Target="../media/image26.svg"/><Relationship Id="rId10" Type="http://schemas.openxmlformats.org/officeDocument/2006/relationships/image" Target="../media/image2.png"/><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jpg"/><Relationship Id="rId5" Type="http://schemas.openxmlformats.org/officeDocument/2006/relationships/image" Target="../media/image26.svg"/><Relationship Id="rId10" Type="http://schemas.openxmlformats.org/officeDocument/2006/relationships/image" Target="../media/image2.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57130" y="2787316"/>
            <a:ext cx="7794837" cy="5539978"/>
          </a:xfrm>
          <a:prstGeom prst="rect">
            <a:avLst/>
          </a:prstGeom>
        </p:spPr>
        <p:txBody>
          <a:bodyPr wrap="square" lIns="0" tIns="0" rIns="0" bIns="0" rtlCol="0" anchor="t">
            <a:spAutoFit/>
          </a:bodyPr>
          <a:lstStyle/>
          <a:p>
            <a:pPr algn="ctr">
              <a:lnSpc>
                <a:spcPts val="10800"/>
              </a:lnSpc>
            </a:pPr>
            <a:r>
              <a:rPr lang="en-US" sz="7000" b="1" dirty="0">
                <a:solidFill>
                  <a:srgbClr val="EF233C"/>
                </a:solidFill>
                <a:latin typeface="Futura Ultra-Bold"/>
                <a:ea typeface="Futura Ultra-Bold"/>
                <a:cs typeface="Futura Ultra-Bold"/>
                <a:sym typeface="Futura Ultra-Bold"/>
              </a:rPr>
              <a:t>Predictive maintenance for Toronto FC facilities</a:t>
            </a:r>
          </a:p>
        </p:txBody>
      </p:sp>
      <p:grpSp>
        <p:nvGrpSpPr>
          <p:cNvPr id="3" name="Group 3"/>
          <p:cNvGrpSpPr/>
          <p:nvPr/>
        </p:nvGrpSpPr>
        <p:grpSpPr>
          <a:xfrm>
            <a:off x="3664214" y="0"/>
            <a:ext cx="5658816" cy="2538160"/>
            <a:chOff x="0" y="0"/>
            <a:chExt cx="7545088" cy="3384214"/>
          </a:xfrm>
        </p:grpSpPr>
        <p:sp>
          <p:nvSpPr>
            <p:cNvPr id="4" name="Freeform 4"/>
            <p:cNvSpPr/>
            <p:nvPr/>
          </p:nvSpPr>
          <p:spPr>
            <a:xfrm>
              <a:off x="0" y="0"/>
              <a:ext cx="7733665" cy="3572764"/>
            </a:xfrm>
            <a:custGeom>
              <a:avLst/>
              <a:gdLst/>
              <a:ahLst/>
              <a:cxnLst/>
              <a:rect l="l" t="t" r="r" b="b"/>
              <a:pathLst>
                <a:path w="7733665" h="3572764">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EF233C"/>
            </a:solidFill>
          </p:spPr>
          <p:txBody>
            <a:bodyPr/>
            <a:lstStyle/>
            <a:p>
              <a:endParaRPr lang="en-CA"/>
            </a:p>
          </p:txBody>
        </p:sp>
      </p:grpSp>
      <p:grpSp>
        <p:nvGrpSpPr>
          <p:cNvPr id="7" name="Group 7"/>
          <p:cNvGrpSpPr/>
          <p:nvPr/>
        </p:nvGrpSpPr>
        <p:grpSpPr>
          <a:xfrm rot="1800000">
            <a:off x="5011489" y="1324627"/>
            <a:ext cx="2536481" cy="411363"/>
            <a:chOff x="0" y="0"/>
            <a:chExt cx="3381974" cy="548484"/>
          </a:xfrm>
        </p:grpSpPr>
        <p:sp>
          <p:nvSpPr>
            <p:cNvPr id="8" name="Freeform 8"/>
            <p:cNvSpPr/>
            <p:nvPr/>
          </p:nvSpPr>
          <p:spPr>
            <a:xfrm>
              <a:off x="0" y="0"/>
              <a:ext cx="3381883" cy="548513"/>
            </a:xfrm>
            <a:custGeom>
              <a:avLst/>
              <a:gdLst/>
              <a:ahLst/>
              <a:cxnLst/>
              <a:rect l="l" t="t" r="r" b="b"/>
              <a:pathLst>
                <a:path w="3381883" h="548513">
                  <a:moveTo>
                    <a:pt x="0" y="274193"/>
                  </a:moveTo>
                  <a:cubicBezTo>
                    <a:pt x="0" y="122809"/>
                    <a:pt x="122809" y="0"/>
                    <a:pt x="274193" y="0"/>
                  </a:cubicBezTo>
                  <a:lnTo>
                    <a:pt x="3107690" y="0"/>
                  </a:lnTo>
                  <a:cubicBezTo>
                    <a:pt x="3259201" y="0"/>
                    <a:pt x="3381883" y="122809"/>
                    <a:pt x="3381883" y="274193"/>
                  </a:cubicBezTo>
                  <a:cubicBezTo>
                    <a:pt x="3381883" y="425577"/>
                    <a:pt x="3259074" y="548386"/>
                    <a:pt x="3107690" y="548386"/>
                  </a:cubicBezTo>
                  <a:lnTo>
                    <a:pt x="274193" y="548386"/>
                  </a:lnTo>
                  <a:cubicBezTo>
                    <a:pt x="122809" y="548513"/>
                    <a:pt x="0" y="425704"/>
                    <a:pt x="0" y="274193"/>
                  </a:cubicBezTo>
                  <a:close/>
                </a:path>
              </a:pathLst>
            </a:custGeom>
            <a:solidFill>
              <a:srgbClr val="F2F2F2"/>
            </a:solidFill>
          </p:spPr>
          <p:txBody>
            <a:bodyPr/>
            <a:lstStyle/>
            <a:p>
              <a:endParaRPr lang="en-CA"/>
            </a:p>
          </p:txBody>
        </p:sp>
      </p:grpSp>
      <p:grpSp>
        <p:nvGrpSpPr>
          <p:cNvPr id="9" name="Group 9"/>
          <p:cNvGrpSpPr/>
          <p:nvPr/>
        </p:nvGrpSpPr>
        <p:grpSpPr>
          <a:xfrm>
            <a:off x="5392881" y="8654158"/>
            <a:ext cx="3956217" cy="1632842"/>
            <a:chOff x="0" y="0"/>
            <a:chExt cx="5274956" cy="2177122"/>
          </a:xfrm>
        </p:grpSpPr>
        <p:sp>
          <p:nvSpPr>
            <p:cNvPr id="10" name="Freeform 10"/>
            <p:cNvSpPr/>
            <p:nvPr/>
          </p:nvSpPr>
          <p:spPr>
            <a:xfrm>
              <a:off x="-53340" y="-15113"/>
              <a:ext cx="5328285" cy="2192274"/>
            </a:xfrm>
            <a:custGeom>
              <a:avLst/>
              <a:gdLst/>
              <a:ahLst/>
              <a:cxnLst/>
              <a:rect l="l" t="t" r="r" b="b"/>
              <a:pathLst>
                <a:path w="5328285" h="2192274">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txBody>
            <a:bodyPr/>
            <a:lstStyle/>
            <a:p>
              <a:endParaRPr lang="en-CA"/>
            </a:p>
          </p:txBody>
        </p:sp>
      </p:grpSp>
      <p:sp>
        <p:nvSpPr>
          <p:cNvPr id="11" name="TextBox 11"/>
          <p:cNvSpPr txBox="1"/>
          <p:nvPr/>
        </p:nvSpPr>
        <p:spPr>
          <a:xfrm>
            <a:off x="8839200" y="8909734"/>
            <a:ext cx="5067299" cy="395301"/>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Futura"/>
                <a:ea typeface="Futura"/>
                <a:cs typeface="Futura"/>
                <a:sym typeface="Futura"/>
              </a:rPr>
              <a:t>Presented by </a:t>
            </a:r>
          </a:p>
        </p:txBody>
      </p:sp>
      <p:pic>
        <p:nvPicPr>
          <p:cNvPr id="13" name="Picture 12" descr="A crowd of people in a stadium&#10;&#10;Description automatically generated">
            <a:extLst>
              <a:ext uri="{FF2B5EF4-FFF2-40B4-BE49-F238E27FC236}">
                <a16:creationId xmlns:a16="http://schemas.microsoft.com/office/drawing/2014/main" id="{7F9EDC28-CA23-A60A-27E4-59233F2BB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781300"/>
            <a:ext cx="9753600" cy="5486400"/>
          </a:xfrm>
          <a:prstGeom prst="rect">
            <a:avLst/>
          </a:prstGeom>
        </p:spPr>
      </p:pic>
      <p:sp>
        <p:nvSpPr>
          <p:cNvPr id="15" name="Freeform 8">
            <a:extLst>
              <a:ext uri="{FF2B5EF4-FFF2-40B4-BE49-F238E27FC236}">
                <a16:creationId xmlns:a16="http://schemas.microsoft.com/office/drawing/2014/main" id="{EC3388D7-F9CD-A679-0FB9-B1530C0BEADD}"/>
              </a:ext>
            </a:extLst>
          </p:cNvPr>
          <p:cNvSpPr/>
          <p:nvPr/>
        </p:nvSpPr>
        <p:spPr>
          <a:xfrm>
            <a:off x="14935200" y="8562105"/>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72E5-45B8-AF3B-C881-75E6DE12C741}"/>
            </a:ext>
          </a:extLst>
        </p:cNvPr>
        <p:cNvGrpSpPr/>
        <p:nvPr/>
      </p:nvGrpSpPr>
      <p:grpSpPr>
        <a:xfrm>
          <a:off x="0" y="0"/>
          <a:ext cx="0" cy="0"/>
          <a:chOff x="0" y="0"/>
          <a:chExt cx="0" cy="0"/>
        </a:xfrm>
      </p:grpSpPr>
      <p:sp>
        <p:nvSpPr>
          <p:cNvPr id="21" name="Freeform 8">
            <a:extLst>
              <a:ext uri="{FF2B5EF4-FFF2-40B4-BE49-F238E27FC236}">
                <a16:creationId xmlns:a16="http://schemas.microsoft.com/office/drawing/2014/main" id="{B8F3BFA0-DD2C-DDA6-C281-324413695B79}"/>
              </a:ext>
            </a:extLst>
          </p:cNvPr>
          <p:cNvSpPr/>
          <p:nvPr/>
        </p:nvSpPr>
        <p:spPr>
          <a:xfrm>
            <a:off x="14562218" y="8915999"/>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22" name="TextBox 14">
            <a:extLst>
              <a:ext uri="{FF2B5EF4-FFF2-40B4-BE49-F238E27FC236}">
                <a16:creationId xmlns:a16="http://schemas.microsoft.com/office/drawing/2014/main" id="{AD08C17C-28D6-116F-5FCF-E626125F3832}"/>
              </a:ext>
            </a:extLst>
          </p:cNvPr>
          <p:cNvSpPr txBox="1"/>
          <p:nvPr/>
        </p:nvSpPr>
        <p:spPr>
          <a:xfrm>
            <a:off x="3595321" y="418094"/>
            <a:ext cx="9282479"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Model code snippet</a:t>
            </a:r>
          </a:p>
        </p:txBody>
      </p:sp>
      <p:pic>
        <p:nvPicPr>
          <p:cNvPr id="2" name="Picture 1" descr="A logo of a sports team&#10;&#10;Description automatically generated">
            <a:extLst>
              <a:ext uri="{FF2B5EF4-FFF2-40B4-BE49-F238E27FC236}">
                <a16:creationId xmlns:a16="http://schemas.microsoft.com/office/drawing/2014/main" id="{036CB548-89C7-1EFD-284C-683A123EF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850064"/>
            <a:ext cx="1944642" cy="1092642"/>
          </a:xfrm>
          <a:prstGeom prst="rect">
            <a:avLst/>
          </a:prstGeom>
        </p:spPr>
      </p:pic>
      <p:pic>
        <p:nvPicPr>
          <p:cNvPr id="12" name="Picture 11">
            <a:extLst>
              <a:ext uri="{FF2B5EF4-FFF2-40B4-BE49-F238E27FC236}">
                <a16:creationId xmlns:a16="http://schemas.microsoft.com/office/drawing/2014/main" id="{4BCD17BE-FB54-85D5-957C-857FC697474E}"/>
              </a:ext>
            </a:extLst>
          </p:cNvPr>
          <p:cNvPicPr>
            <a:picLocks noChangeAspect="1"/>
          </p:cNvPicPr>
          <p:nvPr/>
        </p:nvPicPr>
        <p:blipFill>
          <a:blip r:embed="rId4"/>
          <a:stretch>
            <a:fillRect/>
          </a:stretch>
        </p:blipFill>
        <p:spPr>
          <a:xfrm>
            <a:off x="1295400" y="1528068"/>
            <a:ext cx="4876800" cy="3225966"/>
          </a:xfrm>
          <a:prstGeom prst="rect">
            <a:avLst/>
          </a:prstGeom>
        </p:spPr>
      </p:pic>
      <p:pic>
        <p:nvPicPr>
          <p:cNvPr id="16" name="Picture 15">
            <a:extLst>
              <a:ext uri="{FF2B5EF4-FFF2-40B4-BE49-F238E27FC236}">
                <a16:creationId xmlns:a16="http://schemas.microsoft.com/office/drawing/2014/main" id="{E5FAEF8E-5BEE-7D51-58AB-38AE317FC60B}"/>
              </a:ext>
            </a:extLst>
          </p:cNvPr>
          <p:cNvPicPr>
            <a:picLocks noChangeAspect="1"/>
          </p:cNvPicPr>
          <p:nvPr/>
        </p:nvPicPr>
        <p:blipFill>
          <a:blip r:embed="rId5"/>
          <a:stretch>
            <a:fillRect/>
          </a:stretch>
        </p:blipFill>
        <p:spPr>
          <a:xfrm>
            <a:off x="1295400" y="4754033"/>
            <a:ext cx="4876800" cy="2488009"/>
          </a:xfrm>
          <a:prstGeom prst="rect">
            <a:avLst/>
          </a:prstGeom>
        </p:spPr>
      </p:pic>
      <p:pic>
        <p:nvPicPr>
          <p:cNvPr id="18" name="Picture 17">
            <a:extLst>
              <a:ext uri="{FF2B5EF4-FFF2-40B4-BE49-F238E27FC236}">
                <a16:creationId xmlns:a16="http://schemas.microsoft.com/office/drawing/2014/main" id="{245A1D04-902E-155C-6397-284E418A523A}"/>
              </a:ext>
            </a:extLst>
          </p:cNvPr>
          <p:cNvPicPr>
            <a:picLocks noChangeAspect="1"/>
          </p:cNvPicPr>
          <p:nvPr/>
        </p:nvPicPr>
        <p:blipFill>
          <a:blip r:embed="rId6"/>
          <a:stretch>
            <a:fillRect/>
          </a:stretch>
        </p:blipFill>
        <p:spPr>
          <a:xfrm>
            <a:off x="6151728" y="1526362"/>
            <a:ext cx="5354472" cy="5715680"/>
          </a:xfrm>
          <a:prstGeom prst="rect">
            <a:avLst/>
          </a:prstGeom>
        </p:spPr>
      </p:pic>
      <p:pic>
        <p:nvPicPr>
          <p:cNvPr id="23" name="Picture 22">
            <a:extLst>
              <a:ext uri="{FF2B5EF4-FFF2-40B4-BE49-F238E27FC236}">
                <a16:creationId xmlns:a16="http://schemas.microsoft.com/office/drawing/2014/main" id="{12182566-A6CE-C2DB-6CDA-452F64249F4F}"/>
              </a:ext>
            </a:extLst>
          </p:cNvPr>
          <p:cNvPicPr>
            <a:picLocks noChangeAspect="1"/>
          </p:cNvPicPr>
          <p:nvPr/>
        </p:nvPicPr>
        <p:blipFill>
          <a:blip r:embed="rId7"/>
          <a:stretch>
            <a:fillRect/>
          </a:stretch>
        </p:blipFill>
        <p:spPr>
          <a:xfrm>
            <a:off x="11506200" y="1526362"/>
            <a:ext cx="5237871" cy="5715680"/>
          </a:xfrm>
          <a:prstGeom prst="rect">
            <a:avLst/>
          </a:prstGeom>
        </p:spPr>
      </p:pic>
    </p:spTree>
    <p:extLst>
      <p:ext uri="{BB962C8B-B14F-4D97-AF65-F5344CB8AC3E}">
        <p14:creationId xmlns:p14="http://schemas.microsoft.com/office/powerpoint/2010/main" val="171509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8839201" y="1627354"/>
            <a:ext cx="7358204" cy="6303405"/>
            <a:chOff x="0" y="0"/>
            <a:chExt cx="9396956" cy="7940234"/>
          </a:xfrm>
        </p:grpSpPr>
        <p:sp>
          <p:nvSpPr>
            <p:cNvPr id="7" name="Freeform 7"/>
            <p:cNvSpPr/>
            <p:nvPr/>
          </p:nvSpPr>
          <p:spPr>
            <a:xfrm>
              <a:off x="0" y="0"/>
              <a:ext cx="9396984" cy="7940294"/>
            </a:xfrm>
            <a:custGeom>
              <a:avLst/>
              <a:gdLst/>
              <a:ahLst/>
              <a:cxnLst/>
              <a:rect l="l" t="t" r="r" b="b"/>
              <a:pathLst>
                <a:path w="9396984" h="7940294">
                  <a:moveTo>
                    <a:pt x="0" y="0"/>
                  </a:moveTo>
                  <a:lnTo>
                    <a:pt x="9396984" y="0"/>
                  </a:lnTo>
                  <a:lnTo>
                    <a:pt x="9396984" y="7940294"/>
                  </a:lnTo>
                  <a:lnTo>
                    <a:pt x="0" y="7940294"/>
                  </a:lnTo>
                  <a:close/>
                </a:path>
              </a:pathLst>
            </a:custGeom>
            <a:solidFill>
              <a:srgbClr val="F2F2F2"/>
            </a:solidFill>
          </p:spPr>
          <p:txBody>
            <a:bodyPr/>
            <a:lstStyle/>
            <a:p>
              <a:endParaRPr lang="en-CA"/>
            </a:p>
          </p:txBody>
        </p:sp>
      </p:grpSp>
      <p:grpSp>
        <p:nvGrpSpPr>
          <p:cNvPr id="8" name="Group 8"/>
          <p:cNvGrpSpPr/>
          <p:nvPr/>
        </p:nvGrpSpPr>
        <p:grpSpPr>
          <a:xfrm>
            <a:off x="12885065" y="6024865"/>
            <a:ext cx="3179731" cy="3220212"/>
            <a:chOff x="-239829" y="212515"/>
            <a:chExt cx="4239641" cy="4293616"/>
          </a:xfrm>
        </p:grpSpPr>
        <p:sp>
          <p:nvSpPr>
            <p:cNvPr id="9" name="Freeform 9"/>
            <p:cNvSpPr/>
            <p:nvPr/>
          </p:nvSpPr>
          <p:spPr>
            <a:xfrm>
              <a:off x="-239829" y="212515"/>
              <a:ext cx="4239641" cy="4293616"/>
            </a:xfrm>
            <a:custGeom>
              <a:avLst/>
              <a:gdLst/>
              <a:ahLst/>
              <a:cxnLst/>
              <a:rect l="l" t="t" r="r" b="b"/>
              <a:pathLst>
                <a:path w="4239641" h="4293616">
                  <a:moveTo>
                    <a:pt x="2355723" y="15494"/>
                  </a:moveTo>
                  <a:cubicBezTo>
                    <a:pt x="2628011" y="22606"/>
                    <a:pt x="2902458" y="95758"/>
                    <a:pt x="3154934" y="241554"/>
                  </a:cubicBezTo>
                  <a:cubicBezTo>
                    <a:pt x="3962908" y="708025"/>
                    <a:pt x="4239641" y="1741170"/>
                    <a:pt x="3773170" y="2549017"/>
                  </a:cubicBezTo>
                  <a:cubicBezTo>
                    <a:pt x="3646170" y="2768981"/>
                    <a:pt x="3519170" y="2988945"/>
                    <a:pt x="3392170" y="3208909"/>
                  </a:cubicBezTo>
                  <a:cubicBezTo>
                    <a:pt x="2925699" y="4016883"/>
                    <a:pt x="1892554" y="4293616"/>
                    <a:pt x="1084707" y="3827145"/>
                  </a:cubicBezTo>
                  <a:cubicBezTo>
                    <a:pt x="276860" y="3360801"/>
                    <a:pt x="0" y="2327783"/>
                    <a:pt x="466471" y="1519809"/>
                  </a:cubicBezTo>
                  <a:lnTo>
                    <a:pt x="847471" y="859917"/>
                  </a:lnTo>
                  <a:cubicBezTo>
                    <a:pt x="1168146" y="304419"/>
                    <a:pt x="1756664" y="0"/>
                    <a:pt x="2355723" y="15494"/>
                  </a:cubicBezTo>
                  <a:close/>
                </a:path>
              </a:pathLst>
            </a:custGeom>
            <a:solidFill>
              <a:srgbClr val="EF233C"/>
            </a:solidFill>
          </p:spPr>
          <p:txBody>
            <a:bodyPr/>
            <a:lstStyle/>
            <a:p>
              <a:endParaRPr lang="en-CA"/>
            </a:p>
          </p:txBody>
        </p:sp>
      </p:grpSp>
      <p:sp>
        <p:nvSpPr>
          <p:cNvPr id="10" name="Freeform 10"/>
          <p:cNvSpPr/>
          <p:nvPr/>
        </p:nvSpPr>
        <p:spPr>
          <a:xfrm>
            <a:off x="13741733" y="6781057"/>
            <a:ext cx="1466393" cy="1458394"/>
          </a:xfrm>
          <a:custGeom>
            <a:avLst/>
            <a:gdLst/>
            <a:ahLst/>
            <a:cxnLst/>
            <a:rect l="l" t="t" r="r" b="b"/>
            <a:pathLst>
              <a:path w="1466393" h="1458394">
                <a:moveTo>
                  <a:pt x="0" y="0"/>
                </a:moveTo>
                <a:lnTo>
                  <a:pt x="1466393" y="0"/>
                </a:lnTo>
                <a:lnTo>
                  <a:pt x="1466393" y="1458394"/>
                </a:lnTo>
                <a:lnTo>
                  <a:pt x="0" y="1458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4" name="TextBox 14"/>
          <p:cNvSpPr txBox="1"/>
          <p:nvPr/>
        </p:nvSpPr>
        <p:spPr>
          <a:xfrm>
            <a:off x="9829800" y="2180423"/>
            <a:ext cx="5693095" cy="923330"/>
          </a:xfrm>
          <a:prstGeom prst="rect">
            <a:avLst/>
          </a:prstGeom>
        </p:spPr>
        <p:txBody>
          <a:bodyPr lIns="0" tIns="0" rIns="0" bIns="0" rtlCol="0" anchor="t">
            <a:spAutoFit/>
          </a:bodyPr>
          <a:lstStyle/>
          <a:p>
            <a:pPr algn="ctr">
              <a:lnSpc>
                <a:spcPts val="3600"/>
              </a:lnSpc>
            </a:pPr>
            <a:r>
              <a:rPr lang="en-US" sz="3000" b="1" dirty="0">
                <a:solidFill>
                  <a:srgbClr val="EF233C"/>
                </a:solidFill>
                <a:latin typeface="Futura Ultra-Bold"/>
                <a:ea typeface="Futura Ultra-Bold"/>
                <a:cs typeface="Futura Ultra-Bold"/>
                <a:sym typeface="Futura Ultra-Bold"/>
              </a:rPr>
              <a:t>Logistics Regression achievement</a:t>
            </a:r>
          </a:p>
        </p:txBody>
      </p:sp>
      <p:sp>
        <p:nvSpPr>
          <p:cNvPr id="15" name="TextBox 15"/>
          <p:cNvSpPr txBox="1"/>
          <p:nvPr/>
        </p:nvSpPr>
        <p:spPr>
          <a:xfrm>
            <a:off x="9775508" y="4590954"/>
            <a:ext cx="5693092" cy="410369"/>
          </a:xfrm>
          <a:prstGeom prst="rect">
            <a:avLst/>
          </a:prstGeom>
        </p:spPr>
        <p:txBody>
          <a:bodyPr lIns="0" tIns="0" rIns="0" bIns="0" rtlCol="0" anchor="t">
            <a:spAutoFit/>
          </a:bodyPr>
          <a:lstStyle/>
          <a:p>
            <a:pPr algn="ctr">
              <a:lnSpc>
                <a:spcPts val="3240"/>
              </a:lnSpc>
            </a:pPr>
            <a:r>
              <a:rPr lang="en-US" dirty="0">
                <a:solidFill>
                  <a:srgbClr val="000000"/>
                </a:solidFill>
                <a:latin typeface="Futura"/>
                <a:ea typeface="Futura"/>
                <a:cs typeface="Futura"/>
                <a:sym typeface="Futura"/>
              </a:rPr>
              <a:t>Achieve </a:t>
            </a:r>
            <a:r>
              <a:rPr lang="en-US" sz="3600" b="1" dirty="0">
                <a:solidFill>
                  <a:srgbClr val="000000"/>
                </a:solidFill>
                <a:latin typeface="Futura"/>
                <a:ea typeface="Futura"/>
                <a:cs typeface="Futura"/>
                <a:sym typeface="Futura"/>
              </a:rPr>
              <a:t>98% </a:t>
            </a:r>
            <a:r>
              <a:rPr lang="en-US" dirty="0">
                <a:solidFill>
                  <a:srgbClr val="000000"/>
                </a:solidFill>
                <a:latin typeface="Futura"/>
                <a:ea typeface="Futura"/>
                <a:cs typeface="Futura"/>
                <a:sym typeface="Futura"/>
              </a:rPr>
              <a:t>model accuracy</a:t>
            </a:r>
            <a:endParaRPr lang="en-US" sz="1800" dirty="0">
              <a:solidFill>
                <a:srgbClr val="000000"/>
              </a:solidFill>
              <a:latin typeface="Futura"/>
              <a:ea typeface="Futura"/>
              <a:cs typeface="Futura"/>
              <a:sym typeface="Futura"/>
            </a:endParaRPr>
          </a:p>
        </p:txBody>
      </p:sp>
      <p:sp>
        <p:nvSpPr>
          <p:cNvPr id="21" name="Freeform 8">
            <a:extLst>
              <a:ext uri="{FF2B5EF4-FFF2-40B4-BE49-F238E27FC236}">
                <a16:creationId xmlns:a16="http://schemas.microsoft.com/office/drawing/2014/main" id="{F4160F0C-C4D9-D3E4-C9F8-F58956C7840E}"/>
              </a:ext>
            </a:extLst>
          </p:cNvPr>
          <p:cNvSpPr/>
          <p:nvPr/>
        </p:nvSpPr>
        <p:spPr>
          <a:xfrm>
            <a:off x="14562218" y="8915999"/>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22" name="TextBox 14">
            <a:extLst>
              <a:ext uri="{FF2B5EF4-FFF2-40B4-BE49-F238E27FC236}">
                <a16:creationId xmlns:a16="http://schemas.microsoft.com/office/drawing/2014/main" id="{E53A5D02-3469-AB20-D1A1-513702EC0D66}"/>
              </a:ext>
            </a:extLst>
          </p:cNvPr>
          <p:cNvSpPr txBox="1"/>
          <p:nvPr/>
        </p:nvSpPr>
        <p:spPr>
          <a:xfrm>
            <a:off x="5991226" y="418094"/>
            <a:ext cx="5693095" cy="541880"/>
          </a:xfrm>
          <a:prstGeom prst="rect">
            <a:avLst/>
          </a:prstGeom>
        </p:spPr>
        <p:txBody>
          <a:bodyPr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Model result</a:t>
            </a:r>
          </a:p>
        </p:txBody>
      </p:sp>
      <p:pic>
        <p:nvPicPr>
          <p:cNvPr id="2" name="Picture 1" descr="A logo of a sports team&#10;&#10;Description automatically generated">
            <a:extLst>
              <a:ext uri="{FF2B5EF4-FFF2-40B4-BE49-F238E27FC236}">
                <a16:creationId xmlns:a16="http://schemas.microsoft.com/office/drawing/2014/main" id="{0727CAAC-EFAF-1634-DB25-CB484B193C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8850064"/>
            <a:ext cx="1944642" cy="1092642"/>
          </a:xfrm>
          <a:prstGeom prst="rect">
            <a:avLst/>
          </a:prstGeom>
        </p:spPr>
      </p:pic>
      <p:sp>
        <p:nvSpPr>
          <p:cNvPr id="3" name="TextBox 14">
            <a:extLst>
              <a:ext uri="{FF2B5EF4-FFF2-40B4-BE49-F238E27FC236}">
                <a16:creationId xmlns:a16="http://schemas.microsoft.com/office/drawing/2014/main" id="{E6C0F125-3669-CB25-6586-DDB4AA67A534}"/>
              </a:ext>
            </a:extLst>
          </p:cNvPr>
          <p:cNvSpPr txBox="1"/>
          <p:nvPr/>
        </p:nvSpPr>
        <p:spPr>
          <a:xfrm>
            <a:off x="3282107" y="8548095"/>
            <a:ext cx="9592722" cy="1320811"/>
          </a:xfrm>
          <a:prstGeom prst="rect">
            <a:avLst/>
          </a:prstGeom>
        </p:spPr>
        <p:txBody>
          <a:bodyPr wrap="square" lIns="0" tIns="0" rIns="0" bIns="0" rtlCol="0" anchor="t">
            <a:spAutoFit/>
          </a:bodyPr>
          <a:lstStyle/>
          <a:p>
            <a:pPr algn="ctr">
              <a:lnSpc>
                <a:spcPts val="3600"/>
              </a:lnSpc>
            </a:pPr>
            <a:r>
              <a:rPr lang="en-US" dirty="0">
                <a:latin typeface="Futura Ultra-Bold"/>
                <a:ea typeface="Futura Ultra-Bold"/>
                <a:cs typeface="Futura Ultra-Bold"/>
                <a:sym typeface="Futura Ultra-Bold"/>
              </a:rPr>
              <a:t>The model correctly identify equipment that will fail and those that won’t 98% of the time. It’s particularly good at catching potential failures, ensuring timely action to avoid costly downtime.</a:t>
            </a:r>
          </a:p>
        </p:txBody>
      </p:sp>
      <p:pic>
        <p:nvPicPr>
          <p:cNvPr id="5" name="Picture 4">
            <a:extLst>
              <a:ext uri="{FF2B5EF4-FFF2-40B4-BE49-F238E27FC236}">
                <a16:creationId xmlns:a16="http://schemas.microsoft.com/office/drawing/2014/main" id="{677722C4-33E8-201A-434B-F848B907A864}"/>
              </a:ext>
            </a:extLst>
          </p:cNvPr>
          <p:cNvPicPr>
            <a:picLocks noChangeAspect="1"/>
          </p:cNvPicPr>
          <p:nvPr/>
        </p:nvPicPr>
        <p:blipFill>
          <a:blip r:embed="rId6"/>
          <a:stretch>
            <a:fillRect/>
          </a:stretch>
        </p:blipFill>
        <p:spPr>
          <a:xfrm>
            <a:off x="2765106" y="1616551"/>
            <a:ext cx="4931096" cy="63142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A55EC-8E29-AC61-89E8-DD01901DABF7}"/>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37030191-6EF8-89B4-85E0-3E7F9825E7CA}"/>
              </a:ext>
            </a:extLst>
          </p:cNvPr>
          <p:cNvSpPr/>
          <p:nvPr/>
        </p:nvSpPr>
        <p:spPr>
          <a:xfrm>
            <a:off x="3823305" y="7036194"/>
            <a:ext cx="1458394" cy="1458394"/>
          </a:xfrm>
          <a:custGeom>
            <a:avLst/>
            <a:gdLst/>
            <a:ahLst/>
            <a:cxnLst/>
            <a:rect l="l" t="t" r="r" b="b"/>
            <a:pathLst>
              <a:path w="1458394" h="1458394">
                <a:moveTo>
                  <a:pt x="0" y="0"/>
                </a:moveTo>
                <a:lnTo>
                  <a:pt x="1458395" y="0"/>
                </a:lnTo>
                <a:lnTo>
                  <a:pt x="1458395" y="1458394"/>
                </a:lnTo>
                <a:lnTo>
                  <a:pt x="0" y="1458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pic>
        <p:nvPicPr>
          <p:cNvPr id="3" name="Picture 2">
            <a:extLst>
              <a:ext uri="{FF2B5EF4-FFF2-40B4-BE49-F238E27FC236}">
                <a16:creationId xmlns:a16="http://schemas.microsoft.com/office/drawing/2014/main" id="{8F5D55BD-C6C6-5D6D-E90C-003432DB103B}"/>
              </a:ext>
            </a:extLst>
          </p:cNvPr>
          <p:cNvPicPr>
            <a:picLocks noChangeAspect="1"/>
          </p:cNvPicPr>
          <p:nvPr/>
        </p:nvPicPr>
        <p:blipFill>
          <a:blip r:embed="rId4"/>
          <a:stretch>
            <a:fillRect/>
          </a:stretch>
        </p:blipFill>
        <p:spPr>
          <a:xfrm>
            <a:off x="2419350" y="955828"/>
            <a:ext cx="13449300" cy="7538760"/>
          </a:xfrm>
          <a:prstGeom prst="rect">
            <a:avLst/>
          </a:prstGeom>
        </p:spPr>
      </p:pic>
      <p:sp>
        <p:nvSpPr>
          <p:cNvPr id="4" name="Freeform 8">
            <a:extLst>
              <a:ext uri="{FF2B5EF4-FFF2-40B4-BE49-F238E27FC236}">
                <a16:creationId xmlns:a16="http://schemas.microsoft.com/office/drawing/2014/main" id="{53E2F413-72A8-D4F6-5F44-6AA101FBFBED}"/>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5" name="TextBox 14">
            <a:extLst>
              <a:ext uri="{FF2B5EF4-FFF2-40B4-BE49-F238E27FC236}">
                <a16:creationId xmlns:a16="http://schemas.microsoft.com/office/drawing/2014/main" id="{F26221B9-FF84-804F-6F45-01FFFFC1E47E}"/>
              </a:ext>
            </a:extLst>
          </p:cNvPr>
          <p:cNvSpPr txBox="1"/>
          <p:nvPr/>
        </p:nvSpPr>
        <p:spPr>
          <a:xfrm>
            <a:off x="5991226" y="418094"/>
            <a:ext cx="5693095" cy="541880"/>
          </a:xfrm>
          <a:prstGeom prst="rect">
            <a:avLst/>
          </a:prstGeom>
        </p:spPr>
        <p:txBody>
          <a:bodyPr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Visualization</a:t>
            </a:r>
          </a:p>
        </p:txBody>
      </p:sp>
      <p:pic>
        <p:nvPicPr>
          <p:cNvPr id="2" name="Picture 1" descr="A logo of a sports team&#10;&#10;Description automatically generated">
            <a:extLst>
              <a:ext uri="{FF2B5EF4-FFF2-40B4-BE49-F238E27FC236}">
                <a16:creationId xmlns:a16="http://schemas.microsoft.com/office/drawing/2014/main" id="{9A39BDEB-61EF-DB22-409E-BBD8CE0EA1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extLst>
      <p:ext uri="{BB962C8B-B14F-4D97-AF65-F5344CB8AC3E}">
        <p14:creationId xmlns:p14="http://schemas.microsoft.com/office/powerpoint/2010/main" val="363656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43D32-3C3F-649E-B139-336080C289F4}"/>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55AB048C-A895-9510-B385-3D1DD6EE1F89}"/>
              </a:ext>
            </a:extLst>
          </p:cNvPr>
          <p:cNvSpPr/>
          <p:nvPr/>
        </p:nvSpPr>
        <p:spPr>
          <a:xfrm>
            <a:off x="3823305" y="7036194"/>
            <a:ext cx="1458394" cy="1458394"/>
          </a:xfrm>
          <a:custGeom>
            <a:avLst/>
            <a:gdLst/>
            <a:ahLst/>
            <a:cxnLst/>
            <a:rect l="l" t="t" r="r" b="b"/>
            <a:pathLst>
              <a:path w="1458394" h="1458394">
                <a:moveTo>
                  <a:pt x="0" y="0"/>
                </a:moveTo>
                <a:lnTo>
                  <a:pt x="1458395" y="0"/>
                </a:lnTo>
                <a:lnTo>
                  <a:pt x="1458395" y="1458394"/>
                </a:lnTo>
                <a:lnTo>
                  <a:pt x="0" y="1458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pic>
        <p:nvPicPr>
          <p:cNvPr id="4" name="Picture 3">
            <a:extLst>
              <a:ext uri="{FF2B5EF4-FFF2-40B4-BE49-F238E27FC236}">
                <a16:creationId xmlns:a16="http://schemas.microsoft.com/office/drawing/2014/main" id="{083E156B-4109-C557-0A5B-1E4624A16E80}"/>
              </a:ext>
            </a:extLst>
          </p:cNvPr>
          <p:cNvPicPr>
            <a:picLocks noChangeAspect="1"/>
          </p:cNvPicPr>
          <p:nvPr/>
        </p:nvPicPr>
        <p:blipFill>
          <a:blip r:embed="rId4"/>
          <a:stretch>
            <a:fillRect/>
          </a:stretch>
        </p:blipFill>
        <p:spPr>
          <a:xfrm>
            <a:off x="2444602" y="1309403"/>
            <a:ext cx="13398796" cy="7538580"/>
          </a:xfrm>
          <a:prstGeom prst="rect">
            <a:avLst/>
          </a:prstGeom>
        </p:spPr>
      </p:pic>
      <p:sp>
        <p:nvSpPr>
          <p:cNvPr id="5" name="Freeform 8">
            <a:extLst>
              <a:ext uri="{FF2B5EF4-FFF2-40B4-BE49-F238E27FC236}">
                <a16:creationId xmlns:a16="http://schemas.microsoft.com/office/drawing/2014/main" id="{E3C119DF-8C6D-805E-421C-8B781AA05CF9}"/>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6" name="TextBox 14">
            <a:extLst>
              <a:ext uri="{FF2B5EF4-FFF2-40B4-BE49-F238E27FC236}">
                <a16:creationId xmlns:a16="http://schemas.microsoft.com/office/drawing/2014/main" id="{3D0082E1-F03F-CD90-DCA1-D7D92CCB9198}"/>
              </a:ext>
            </a:extLst>
          </p:cNvPr>
          <p:cNvSpPr txBox="1"/>
          <p:nvPr/>
        </p:nvSpPr>
        <p:spPr>
          <a:xfrm>
            <a:off x="5991226" y="418094"/>
            <a:ext cx="5693095" cy="541880"/>
          </a:xfrm>
          <a:prstGeom prst="rect">
            <a:avLst/>
          </a:prstGeom>
        </p:spPr>
        <p:txBody>
          <a:bodyPr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Visualization</a:t>
            </a:r>
          </a:p>
        </p:txBody>
      </p:sp>
      <p:pic>
        <p:nvPicPr>
          <p:cNvPr id="2" name="Picture 1" descr="A logo of a sports team&#10;&#10;Description automatically generated">
            <a:extLst>
              <a:ext uri="{FF2B5EF4-FFF2-40B4-BE49-F238E27FC236}">
                <a16:creationId xmlns:a16="http://schemas.microsoft.com/office/drawing/2014/main" id="{60E2DAE5-B9B8-ABFF-978F-C60798AA3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extLst>
      <p:ext uri="{BB962C8B-B14F-4D97-AF65-F5344CB8AC3E}">
        <p14:creationId xmlns:p14="http://schemas.microsoft.com/office/powerpoint/2010/main" val="258554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2988" y="2165913"/>
            <a:ext cx="4860102" cy="5955176"/>
            <a:chOff x="0" y="0"/>
            <a:chExt cx="6480136" cy="7940234"/>
          </a:xfrm>
        </p:grpSpPr>
        <p:sp>
          <p:nvSpPr>
            <p:cNvPr id="3" name="Freeform 3"/>
            <p:cNvSpPr/>
            <p:nvPr/>
          </p:nvSpPr>
          <p:spPr>
            <a:xfrm>
              <a:off x="0" y="0"/>
              <a:ext cx="6480175" cy="7940294"/>
            </a:xfrm>
            <a:custGeom>
              <a:avLst/>
              <a:gdLst/>
              <a:ahLst/>
              <a:cxnLst/>
              <a:rect l="l" t="t" r="r" b="b"/>
              <a:pathLst>
                <a:path w="6480175" h="7940294">
                  <a:moveTo>
                    <a:pt x="0" y="0"/>
                  </a:moveTo>
                  <a:lnTo>
                    <a:pt x="6480175" y="0"/>
                  </a:lnTo>
                  <a:lnTo>
                    <a:pt x="6480175" y="7940294"/>
                  </a:lnTo>
                  <a:lnTo>
                    <a:pt x="0" y="7940294"/>
                  </a:lnTo>
                  <a:close/>
                </a:path>
              </a:pathLst>
            </a:custGeom>
            <a:solidFill>
              <a:srgbClr val="F2F2F2"/>
            </a:solidFill>
          </p:spPr>
          <p:txBody>
            <a:bodyPr/>
            <a:lstStyle/>
            <a:p>
              <a:endParaRPr lang="en-CA"/>
            </a:p>
          </p:txBody>
        </p:sp>
      </p:grpSp>
      <p:grpSp>
        <p:nvGrpSpPr>
          <p:cNvPr id="4" name="Group 4"/>
          <p:cNvGrpSpPr/>
          <p:nvPr/>
        </p:nvGrpSpPr>
        <p:grpSpPr>
          <a:xfrm>
            <a:off x="2487094" y="1106829"/>
            <a:ext cx="1971888" cy="2118168"/>
            <a:chOff x="0" y="0"/>
            <a:chExt cx="2629184" cy="2824224"/>
          </a:xfrm>
        </p:grpSpPr>
        <p:sp>
          <p:nvSpPr>
            <p:cNvPr id="5" name="Freeform 5"/>
            <p:cNvSpPr/>
            <p:nvPr/>
          </p:nvSpPr>
          <p:spPr>
            <a:xfrm>
              <a:off x="-167767" y="-10541"/>
              <a:ext cx="2964815" cy="3002534"/>
            </a:xfrm>
            <a:custGeom>
              <a:avLst/>
              <a:gdLst/>
              <a:ahLst/>
              <a:cxnLst/>
              <a:rect l="l" t="t" r="r" b="b"/>
              <a:pathLst>
                <a:path w="2964815" h="3002534">
                  <a:moveTo>
                    <a:pt x="1647317" y="10922"/>
                  </a:moveTo>
                  <a:cubicBezTo>
                    <a:pt x="1837690" y="15875"/>
                    <a:pt x="2029587" y="67056"/>
                    <a:pt x="2206244" y="168910"/>
                  </a:cubicBezTo>
                  <a:cubicBezTo>
                    <a:pt x="2771140" y="495046"/>
                    <a:pt x="2964815" y="1217422"/>
                    <a:pt x="2638552" y="1782445"/>
                  </a:cubicBezTo>
                  <a:cubicBezTo>
                    <a:pt x="2549779" y="1936242"/>
                    <a:pt x="2460879" y="2090039"/>
                    <a:pt x="2372106" y="2243963"/>
                  </a:cubicBezTo>
                  <a:cubicBezTo>
                    <a:pt x="2045843" y="2808986"/>
                    <a:pt x="1323467" y="3002534"/>
                    <a:pt x="758571" y="2676271"/>
                  </a:cubicBezTo>
                  <a:cubicBezTo>
                    <a:pt x="193548" y="2350135"/>
                    <a:pt x="0" y="1627759"/>
                    <a:pt x="326263" y="1062736"/>
                  </a:cubicBezTo>
                  <a:lnTo>
                    <a:pt x="592582" y="601345"/>
                  </a:lnTo>
                  <a:cubicBezTo>
                    <a:pt x="816864" y="212979"/>
                    <a:pt x="1228344" y="0"/>
                    <a:pt x="1647317" y="10922"/>
                  </a:cubicBezTo>
                  <a:close/>
                </a:path>
              </a:pathLst>
            </a:custGeom>
            <a:solidFill>
              <a:srgbClr val="EF233C"/>
            </a:solidFill>
          </p:spPr>
          <p:txBody>
            <a:bodyPr/>
            <a:lstStyle/>
            <a:p>
              <a:endParaRPr lang="en-CA"/>
            </a:p>
          </p:txBody>
        </p:sp>
      </p:grpSp>
      <p:grpSp>
        <p:nvGrpSpPr>
          <p:cNvPr id="6" name="Group 6"/>
          <p:cNvGrpSpPr/>
          <p:nvPr/>
        </p:nvGrpSpPr>
        <p:grpSpPr>
          <a:xfrm>
            <a:off x="6713949" y="2165913"/>
            <a:ext cx="4860102" cy="5955176"/>
            <a:chOff x="0" y="0"/>
            <a:chExt cx="6480136" cy="7940234"/>
          </a:xfrm>
        </p:grpSpPr>
        <p:sp>
          <p:nvSpPr>
            <p:cNvPr id="7" name="Freeform 7"/>
            <p:cNvSpPr/>
            <p:nvPr/>
          </p:nvSpPr>
          <p:spPr>
            <a:xfrm>
              <a:off x="0" y="0"/>
              <a:ext cx="6480175" cy="7940294"/>
            </a:xfrm>
            <a:custGeom>
              <a:avLst/>
              <a:gdLst/>
              <a:ahLst/>
              <a:cxnLst/>
              <a:rect l="l" t="t" r="r" b="b"/>
              <a:pathLst>
                <a:path w="6480175" h="7940294">
                  <a:moveTo>
                    <a:pt x="0" y="0"/>
                  </a:moveTo>
                  <a:lnTo>
                    <a:pt x="6480175" y="0"/>
                  </a:lnTo>
                  <a:lnTo>
                    <a:pt x="6480175" y="7940294"/>
                  </a:lnTo>
                  <a:lnTo>
                    <a:pt x="0" y="7940294"/>
                  </a:lnTo>
                  <a:close/>
                </a:path>
              </a:pathLst>
            </a:custGeom>
            <a:solidFill>
              <a:srgbClr val="F2F2F2"/>
            </a:solidFill>
          </p:spPr>
          <p:txBody>
            <a:bodyPr/>
            <a:lstStyle/>
            <a:p>
              <a:endParaRPr lang="en-CA"/>
            </a:p>
          </p:txBody>
        </p:sp>
      </p:grpSp>
      <p:grpSp>
        <p:nvGrpSpPr>
          <p:cNvPr id="8" name="Group 8"/>
          <p:cNvGrpSpPr/>
          <p:nvPr/>
        </p:nvGrpSpPr>
        <p:grpSpPr>
          <a:xfrm>
            <a:off x="8158056" y="7062004"/>
            <a:ext cx="1971888" cy="2118168"/>
            <a:chOff x="0" y="0"/>
            <a:chExt cx="2629184" cy="2824224"/>
          </a:xfrm>
        </p:grpSpPr>
        <p:sp>
          <p:nvSpPr>
            <p:cNvPr id="9" name="Freeform 9"/>
            <p:cNvSpPr/>
            <p:nvPr/>
          </p:nvSpPr>
          <p:spPr>
            <a:xfrm>
              <a:off x="-167767" y="-10541"/>
              <a:ext cx="2964815" cy="3002534"/>
            </a:xfrm>
            <a:custGeom>
              <a:avLst/>
              <a:gdLst/>
              <a:ahLst/>
              <a:cxnLst/>
              <a:rect l="l" t="t" r="r" b="b"/>
              <a:pathLst>
                <a:path w="2964815" h="3002534">
                  <a:moveTo>
                    <a:pt x="1647317" y="10922"/>
                  </a:moveTo>
                  <a:cubicBezTo>
                    <a:pt x="1837690" y="15875"/>
                    <a:pt x="2029587" y="67056"/>
                    <a:pt x="2206244" y="168910"/>
                  </a:cubicBezTo>
                  <a:cubicBezTo>
                    <a:pt x="2771140" y="495046"/>
                    <a:pt x="2964815" y="1217422"/>
                    <a:pt x="2638552" y="1782445"/>
                  </a:cubicBezTo>
                  <a:cubicBezTo>
                    <a:pt x="2549779" y="1936242"/>
                    <a:pt x="2460879" y="2090039"/>
                    <a:pt x="2372106" y="2243963"/>
                  </a:cubicBezTo>
                  <a:cubicBezTo>
                    <a:pt x="2045843" y="2808986"/>
                    <a:pt x="1323467" y="3002534"/>
                    <a:pt x="758571" y="2676271"/>
                  </a:cubicBezTo>
                  <a:cubicBezTo>
                    <a:pt x="193548" y="2350135"/>
                    <a:pt x="0" y="1627759"/>
                    <a:pt x="326263" y="1062736"/>
                  </a:cubicBezTo>
                  <a:lnTo>
                    <a:pt x="592582" y="601345"/>
                  </a:lnTo>
                  <a:cubicBezTo>
                    <a:pt x="816864" y="212979"/>
                    <a:pt x="1228344" y="0"/>
                    <a:pt x="1647317" y="10922"/>
                  </a:cubicBezTo>
                  <a:close/>
                </a:path>
              </a:pathLst>
            </a:custGeom>
            <a:solidFill>
              <a:srgbClr val="EF233C"/>
            </a:solidFill>
          </p:spPr>
          <p:txBody>
            <a:bodyPr/>
            <a:lstStyle/>
            <a:p>
              <a:endParaRPr lang="en-CA"/>
            </a:p>
          </p:txBody>
        </p:sp>
      </p:grpSp>
      <p:grpSp>
        <p:nvGrpSpPr>
          <p:cNvPr id="10" name="Group 10"/>
          <p:cNvGrpSpPr/>
          <p:nvPr/>
        </p:nvGrpSpPr>
        <p:grpSpPr>
          <a:xfrm>
            <a:off x="12384910" y="2165913"/>
            <a:ext cx="4860102" cy="5955176"/>
            <a:chOff x="0" y="0"/>
            <a:chExt cx="6480136" cy="7940234"/>
          </a:xfrm>
        </p:grpSpPr>
        <p:sp>
          <p:nvSpPr>
            <p:cNvPr id="11" name="Freeform 11"/>
            <p:cNvSpPr/>
            <p:nvPr/>
          </p:nvSpPr>
          <p:spPr>
            <a:xfrm>
              <a:off x="0" y="0"/>
              <a:ext cx="6480175" cy="7940294"/>
            </a:xfrm>
            <a:custGeom>
              <a:avLst/>
              <a:gdLst/>
              <a:ahLst/>
              <a:cxnLst/>
              <a:rect l="l" t="t" r="r" b="b"/>
              <a:pathLst>
                <a:path w="6480175" h="7940294">
                  <a:moveTo>
                    <a:pt x="0" y="0"/>
                  </a:moveTo>
                  <a:lnTo>
                    <a:pt x="6480175" y="0"/>
                  </a:lnTo>
                  <a:lnTo>
                    <a:pt x="6480175" y="7940294"/>
                  </a:lnTo>
                  <a:lnTo>
                    <a:pt x="0" y="7940294"/>
                  </a:lnTo>
                  <a:close/>
                </a:path>
              </a:pathLst>
            </a:custGeom>
            <a:solidFill>
              <a:srgbClr val="F2F2F2"/>
            </a:solidFill>
          </p:spPr>
          <p:txBody>
            <a:bodyPr/>
            <a:lstStyle/>
            <a:p>
              <a:pPr algn="just"/>
              <a:endParaRPr lang="en-CA"/>
            </a:p>
          </p:txBody>
        </p:sp>
      </p:grpSp>
      <p:grpSp>
        <p:nvGrpSpPr>
          <p:cNvPr id="12" name="Group 12"/>
          <p:cNvGrpSpPr/>
          <p:nvPr/>
        </p:nvGrpSpPr>
        <p:grpSpPr>
          <a:xfrm>
            <a:off x="13829018" y="1106829"/>
            <a:ext cx="1971888" cy="2118168"/>
            <a:chOff x="0" y="0"/>
            <a:chExt cx="2629184" cy="2824224"/>
          </a:xfrm>
        </p:grpSpPr>
        <p:sp>
          <p:nvSpPr>
            <p:cNvPr id="13" name="Freeform 13"/>
            <p:cNvSpPr/>
            <p:nvPr/>
          </p:nvSpPr>
          <p:spPr>
            <a:xfrm>
              <a:off x="-167767" y="-10541"/>
              <a:ext cx="2964815" cy="3002534"/>
            </a:xfrm>
            <a:custGeom>
              <a:avLst/>
              <a:gdLst/>
              <a:ahLst/>
              <a:cxnLst/>
              <a:rect l="l" t="t" r="r" b="b"/>
              <a:pathLst>
                <a:path w="2964815" h="3002534">
                  <a:moveTo>
                    <a:pt x="1647317" y="10922"/>
                  </a:moveTo>
                  <a:cubicBezTo>
                    <a:pt x="1837690" y="15875"/>
                    <a:pt x="2029587" y="67056"/>
                    <a:pt x="2206244" y="168910"/>
                  </a:cubicBezTo>
                  <a:cubicBezTo>
                    <a:pt x="2771140" y="495046"/>
                    <a:pt x="2964815" y="1217422"/>
                    <a:pt x="2638552" y="1782445"/>
                  </a:cubicBezTo>
                  <a:cubicBezTo>
                    <a:pt x="2549779" y="1936242"/>
                    <a:pt x="2460879" y="2090039"/>
                    <a:pt x="2372106" y="2243963"/>
                  </a:cubicBezTo>
                  <a:cubicBezTo>
                    <a:pt x="2045843" y="2808986"/>
                    <a:pt x="1323467" y="3002534"/>
                    <a:pt x="758571" y="2676271"/>
                  </a:cubicBezTo>
                  <a:cubicBezTo>
                    <a:pt x="193548" y="2350135"/>
                    <a:pt x="0" y="1627759"/>
                    <a:pt x="326263" y="1062736"/>
                  </a:cubicBezTo>
                  <a:lnTo>
                    <a:pt x="592582" y="601345"/>
                  </a:lnTo>
                  <a:cubicBezTo>
                    <a:pt x="816864" y="212979"/>
                    <a:pt x="1228344" y="0"/>
                    <a:pt x="1647317" y="10922"/>
                  </a:cubicBezTo>
                  <a:close/>
                </a:path>
              </a:pathLst>
            </a:custGeom>
            <a:solidFill>
              <a:srgbClr val="EF233C"/>
            </a:solidFill>
          </p:spPr>
          <p:txBody>
            <a:bodyPr/>
            <a:lstStyle/>
            <a:p>
              <a:endParaRPr lang="en-CA"/>
            </a:p>
          </p:txBody>
        </p:sp>
      </p:grpSp>
      <p:sp>
        <p:nvSpPr>
          <p:cNvPr id="14" name="Freeform 14"/>
          <p:cNvSpPr/>
          <p:nvPr/>
        </p:nvSpPr>
        <p:spPr>
          <a:xfrm>
            <a:off x="14365475" y="1645455"/>
            <a:ext cx="898973" cy="1040916"/>
          </a:xfrm>
          <a:custGeom>
            <a:avLst/>
            <a:gdLst/>
            <a:ahLst/>
            <a:cxnLst/>
            <a:rect l="l" t="t" r="r" b="b"/>
            <a:pathLst>
              <a:path w="898973" h="1040916">
                <a:moveTo>
                  <a:pt x="0" y="0"/>
                </a:moveTo>
                <a:lnTo>
                  <a:pt x="898973" y="0"/>
                </a:lnTo>
                <a:lnTo>
                  <a:pt x="898973" y="1040916"/>
                </a:lnTo>
                <a:lnTo>
                  <a:pt x="0" y="104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5" name="Freeform 15"/>
          <p:cNvSpPr/>
          <p:nvPr/>
        </p:nvSpPr>
        <p:spPr>
          <a:xfrm>
            <a:off x="8642468" y="7600630"/>
            <a:ext cx="1003065" cy="1040916"/>
          </a:xfrm>
          <a:custGeom>
            <a:avLst/>
            <a:gdLst/>
            <a:ahLst/>
            <a:cxnLst/>
            <a:rect l="l" t="t" r="r" b="b"/>
            <a:pathLst>
              <a:path w="1003065" h="1040916">
                <a:moveTo>
                  <a:pt x="0" y="0"/>
                </a:moveTo>
                <a:lnTo>
                  <a:pt x="1003064" y="0"/>
                </a:lnTo>
                <a:lnTo>
                  <a:pt x="1003064" y="1040917"/>
                </a:lnTo>
                <a:lnTo>
                  <a:pt x="0" y="1040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6" name="Freeform 16"/>
          <p:cNvSpPr/>
          <p:nvPr/>
        </p:nvSpPr>
        <p:spPr>
          <a:xfrm>
            <a:off x="2952580" y="1645455"/>
            <a:ext cx="1040916" cy="1040916"/>
          </a:xfrm>
          <a:custGeom>
            <a:avLst/>
            <a:gdLst/>
            <a:ahLst/>
            <a:cxnLst/>
            <a:rect l="l" t="t" r="r" b="b"/>
            <a:pathLst>
              <a:path w="1040916" h="1040916">
                <a:moveTo>
                  <a:pt x="0" y="0"/>
                </a:moveTo>
                <a:lnTo>
                  <a:pt x="1040917" y="0"/>
                </a:lnTo>
                <a:lnTo>
                  <a:pt x="1040917" y="1040916"/>
                </a:lnTo>
                <a:lnTo>
                  <a:pt x="0" y="10409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7" name="TextBox 17"/>
          <p:cNvSpPr txBox="1"/>
          <p:nvPr/>
        </p:nvSpPr>
        <p:spPr>
          <a:xfrm>
            <a:off x="1319791" y="3353906"/>
            <a:ext cx="4260540" cy="923330"/>
          </a:xfrm>
          <a:prstGeom prst="rect">
            <a:avLst/>
          </a:prstGeom>
        </p:spPr>
        <p:txBody>
          <a:bodyPr lIns="0" tIns="0" rIns="0" bIns="0" rtlCol="0" anchor="t">
            <a:spAutoFit/>
          </a:bodyPr>
          <a:lstStyle/>
          <a:p>
            <a:pPr algn="ctr">
              <a:lnSpc>
                <a:spcPts val="3600"/>
              </a:lnSpc>
            </a:pPr>
            <a:r>
              <a:rPr lang="en-US" sz="3000" b="1" dirty="0">
                <a:solidFill>
                  <a:srgbClr val="EF233C"/>
                </a:solidFill>
                <a:latin typeface="Futura Ultra-Bold"/>
                <a:ea typeface="Futura Ultra-Bold"/>
                <a:cs typeface="Futura Ultra-Bold"/>
                <a:sym typeface="Futura Ultra-Bold"/>
              </a:rPr>
              <a:t>Prioritize High-Risk Equipment</a:t>
            </a:r>
          </a:p>
        </p:txBody>
      </p:sp>
      <p:sp>
        <p:nvSpPr>
          <p:cNvPr id="18" name="TextBox 18"/>
          <p:cNvSpPr txBox="1"/>
          <p:nvPr/>
        </p:nvSpPr>
        <p:spPr>
          <a:xfrm>
            <a:off x="1342768" y="4368620"/>
            <a:ext cx="4260540" cy="769378"/>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Schedule proactive maintenance on high-failure-risk assets.</a:t>
            </a:r>
          </a:p>
        </p:txBody>
      </p:sp>
      <p:sp>
        <p:nvSpPr>
          <p:cNvPr id="19" name="TextBox 19"/>
          <p:cNvSpPr txBox="1"/>
          <p:nvPr/>
        </p:nvSpPr>
        <p:spPr>
          <a:xfrm>
            <a:off x="12656618" y="3441336"/>
            <a:ext cx="4260540" cy="923330"/>
          </a:xfrm>
          <a:prstGeom prst="rect">
            <a:avLst/>
          </a:prstGeom>
        </p:spPr>
        <p:txBody>
          <a:bodyPr lIns="0" tIns="0" rIns="0" bIns="0" rtlCol="0" anchor="t">
            <a:spAutoFit/>
          </a:bodyPr>
          <a:lstStyle/>
          <a:p>
            <a:pPr algn="ctr">
              <a:lnSpc>
                <a:spcPts val="3600"/>
              </a:lnSpc>
            </a:pPr>
            <a:r>
              <a:rPr lang="en-US" sz="3000" b="1" dirty="0">
                <a:solidFill>
                  <a:srgbClr val="EF233C"/>
                </a:solidFill>
                <a:latin typeface="Futura Ultra-Bold"/>
                <a:ea typeface="Futura Ultra-Bold"/>
                <a:cs typeface="Futura Ultra-Bold"/>
                <a:sym typeface="Futura Ultra-Bold"/>
              </a:rPr>
              <a:t>Enable Predictive Alerts</a:t>
            </a:r>
          </a:p>
        </p:txBody>
      </p:sp>
      <p:sp>
        <p:nvSpPr>
          <p:cNvPr id="20" name="TextBox 20"/>
          <p:cNvSpPr txBox="1"/>
          <p:nvPr/>
        </p:nvSpPr>
        <p:spPr>
          <a:xfrm>
            <a:off x="12684692" y="4345350"/>
            <a:ext cx="4260540" cy="769378"/>
          </a:xfrm>
          <a:prstGeom prst="rect">
            <a:avLst/>
          </a:prstGeom>
        </p:spPr>
        <p:txBody>
          <a:bodyPr lIns="0" tIns="0" rIns="0" bIns="0" rtlCol="0" anchor="t">
            <a:spAutoFit/>
          </a:bodyPr>
          <a:lstStyle/>
          <a:p>
            <a:pPr algn="ctr">
              <a:lnSpc>
                <a:spcPts val="3240"/>
              </a:lnSpc>
            </a:pPr>
            <a:r>
              <a:rPr lang="en-US" sz="1800" dirty="0">
                <a:solidFill>
                  <a:srgbClr val="000000"/>
                </a:solidFill>
                <a:latin typeface="Futura"/>
                <a:ea typeface="Futura"/>
                <a:cs typeface="Futura"/>
                <a:sym typeface="Futura"/>
              </a:rPr>
              <a:t>Notify staff in advance of high-risk equipment for timely intervention.</a:t>
            </a:r>
          </a:p>
        </p:txBody>
      </p:sp>
      <p:sp>
        <p:nvSpPr>
          <p:cNvPr id="21" name="TextBox 21"/>
          <p:cNvSpPr txBox="1"/>
          <p:nvPr/>
        </p:nvSpPr>
        <p:spPr>
          <a:xfrm>
            <a:off x="7013730" y="3441336"/>
            <a:ext cx="4260540" cy="923330"/>
          </a:xfrm>
          <a:prstGeom prst="rect">
            <a:avLst/>
          </a:prstGeom>
        </p:spPr>
        <p:txBody>
          <a:bodyPr lIns="0" tIns="0" rIns="0" bIns="0" rtlCol="0" anchor="t">
            <a:spAutoFit/>
          </a:bodyPr>
          <a:lstStyle/>
          <a:p>
            <a:pPr algn="ctr">
              <a:lnSpc>
                <a:spcPts val="3600"/>
              </a:lnSpc>
            </a:pPr>
            <a:r>
              <a:rPr lang="en-US" sz="3000" b="1" dirty="0">
                <a:solidFill>
                  <a:srgbClr val="EF233C"/>
                </a:solidFill>
                <a:latin typeface="Futura Ultra-Bold"/>
                <a:ea typeface="Futura Ultra-Bold"/>
                <a:cs typeface="Futura Ultra-Bold"/>
                <a:sym typeface="Futura Ultra-Bold"/>
              </a:rPr>
              <a:t>Set Maintenance Intervals</a:t>
            </a:r>
          </a:p>
        </p:txBody>
      </p:sp>
      <p:sp>
        <p:nvSpPr>
          <p:cNvPr id="22" name="TextBox 22"/>
          <p:cNvSpPr txBox="1"/>
          <p:nvPr/>
        </p:nvSpPr>
        <p:spPr>
          <a:xfrm>
            <a:off x="7013730" y="4345350"/>
            <a:ext cx="4260540" cy="1179747"/>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Use model insights to optimize maintenance timing, reducing emergency costs.</a:t>
            </a:r>
          </a:p>
        </p:txBody>
      </p:sp>
      <p:sp>
        <p:nvSpPr>
          <p:cNvPr id="23" name="TextBox 4">
            <a:extLst>
              <a:ext uri="{FF2B5EF4-FFF2-40B4-BE49-F238E27FC236}">
                <a16:creationId xmlns:a16="http://schemas.microsoft.com/office/drawing/2014/main" id="{8EA86185-7F8A-7B9A-D924-3862FD7F89ED}"/>
              </a:ext>
            </a:extLst>
          </p:cNvPr>
          <p:cNvSpPr txBox="1"/>
          <p:nvPr/>
        </p:nvSpPr>
        <p:spPr>
          <a:xfrm>
            <a:off x="4792819" y="557043"/>
            <a:ext cx="8702361"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Recommendations</a:t>
            </a:r>
          </a:p>
        </p:txBody>
      </p:sp>
      <p:sp>
        <p:nvSpPr>
          <p:cNvPr id="24" name="Freeform 8">
            <a:extLst>
              <a:ext uri="{FF2B5EF4-FFF2-40B4-BE49-F238E27FC236}">
                <a16:creationId xmlns:a16="http://schemas.microsoft.com/office/drawing/2014/main" id="{99F92688-4AC0-1EB1-8192-796B54DA7DB4}"/>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25" name="Picture 24" descr="A logo of a sports team&#10;&#10;Description automatically generated">
            <a:extLst>
              <a:ext uri="{FF2B5EF4-FFF2-40B4-BE49-F238E27FC236}">
                <a16:creationId xmlns:a16="http://schemas.microsoft.com/office/drawing/2014/main" id="{A2694480-08ED-25F2-DCBF-6F784BAA7B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8234-4B0D-F597-D0E0-073493BAAB7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B1A81B-3152-15D1-8C00-132125856782}"/>
              </a:ext>
            </a:extLst>
          </p:cNvPr>
          <p:cNvGrpSpPr/>
          <p:nvPr/>
        </p:nvGrpSpPr>
        <p:grpSpPr>
          <a:xfrm>
            <a:off x="3114378" y="2165912"/>
            <a:ext cx="4860102" cy="5955176"/>
            <a:chOff x="0" y="0"/>
            <a:chExt cx="6480136" cy="7940234"/>
          </a:xfrm>
        </p:grpSpPr>
        <p:sp>
          <p:nvSpPr>
            <p:cNvPr id="3" name="Freeform 3">
              <a:extLst>
                <a:ext uri="{FF2B5EF4-FFF2-40B4-BE49-F238E27FC236}">
                  <a16:creationId xmlns:a16="http://schemas.microsoft.com/office/drawing/2014/main" id="{393168DB-5029-8D3F-B997-D1A7AF6C1484}"/>
                </a:ext>
              </a:extLst>
            </p:cNvPr>
            <p:cNvSpPr/>
            <p:nvPr/>
          </p:nvSpPr>
          <p:spPr>
            <a:xfrm>
              <a:off x="0" y="0"/>
              <a:ext cx="6480175" cy="7940294"/>
            </a:xfrm>
            <a:custGeom>
              <a:avLst/>
              <a:gdLst/>
              <a:ahLst/>
              <a:cxnLst/>
              <a:rect l="l" t="t" r="r" b="b"/>
              <a:pathLst>
                <a:path w="6480175" h="7940294">
                  <a:moveTo>
                    <a:pt x="0" y="0"/>
                  </a:moveTo>
                  <a:lnTo>
                    <a:pt x="6480175" y="0"/>
                  </a:lnTo>
                  <a:lnTo>
                    <a:pt x="6480175" y="7940294"/>
                  </a:lnTo>
                  <a:lnTo>
                    <a:pt x="0" y="7940294"/>
                  </a:lnTo>
                  <a:close/>
                </a:path>
              </a:pathLst>
            </a:custGeom>
            <a:solidFill>
              <a:srgbClr val="F2F2F2"/>
            </a:solidFill>
          </p:spPr>
          <p:txBody>
            <a:bodyPr/>
            <a:lstStyle/>
            <a:p>
              <a:endParaRPr lang="en-CA"/>
            </a:p>
          </p:txBody>
        </p:sp>
      </p:grpSp>
      <p:grpSp>
        <p:nvGrpSpPr>
          <p:cNvPr id="4" name="Group 4">
            <a:extLst>
              <a:ext uri="{FF2B5EF4-FFF2-40B4-BE49-F238E27FC236}">
                <a16:creationId xmlns:a16="http://schemas.microsoft.com/office/drawing/2014/main" id="{FF7E8F7B-D994-5355-3F2D-94CF9A1EEAC9}"/>
              </a:ext>
            </a:extLst>
          </p:cNvPr>
          <p:cNvGrpSpPr/>
          <p:nvPr/>
        </p:nvGrpSpPr>
        <p:grpSpPr>
          <a:xfrm>
            <a:off x="4558484" y="1106828"/>
            <a:ext cx="1971888" cy="2118168"/>
            <a:chOff x="0" y="0"/>
            <a:chExt cx="2629184" cy="2824224"/>
          </a:xfrm>
        </p:grpSpPr>
        <p:sp>
          <p:nvSpPr>
            <p:cNvPr id="5" name="Freeform 5">
              <a:extLst>
                <a:ext uri="{FF2B5EF4-FFF2-40B4-BE49-F238E27FC236}">
                  <a16:creationId xmlns:a16="http://schemas.microsoft.com/office/drawing/2014/main" id="{BC9A36E2-AFF3-35EC-13BD-5A0D4C98E91D}"/>
                </a:ext>
              </a:extLst>
            </p:cNvPr>
            <p:cNvSpPr/>
            <p:nvPr/>
          </p:nvSpPr>
          <p:spPr>
            <a:xfrm>
              <a:off x="-167767" y="-10541"/>
              <a:ext cx="2964815" cy="3002534"/>
            </a:xfrm>
            <a:custGeom>
              <a:avLst/>
              <a:gdLst/>
              <a:ahLst/>
              <a:cxnLst/>
              <a:rect l="l" t="t" r="r" b="b"/>
              <a:pathLst>
                <a:path w="2964815" h="3002534">
                  <a:moveTo>
                    <a:pt x="1647317" y="10922"/>
                  </a:moveTo>
                  <a:cubicBezTo>
                    <a:pt x="1837690" y="15875"/>
                    <a:pt x="2029587" y="67056"/>
                    <a:pt x="2206244" y="168910"/>
                  </a:cubicBezTo>
                  <a:cubicBezTo>
                    <a:pt x="2771140" y="495046"/>
                    <a:pt x="2964815" y="1217422"/>
                    <a:pt x="2638552" y="1782445"/>
                  </a:cubicBezTo>
                  <a:cubicBezTo>
                    <a:pt x="2549779" y="1936242"/>
                    <a:pt x="2460879" y="2090039"/>
                    <a:pt x="2372106" y="2243963"/>
                  </a:cubicBezTo>
                  <a:cubicBezTo>
                    <a:pt x="2045843" y="2808986"/>
                    <a:pt x="1323467" y="3002534"/>
                    <a:pt x="758571" y="2676271"/>
                  </a:cubicBezTo>
                  <a:cubicBezTo>
                    <a:pt x="193548" y="2350135"/>
                    <a:pt x="0" y="1627759"/>
                    <a:pt x="326263" y="1062736"/>
                  </a:cubicBezTo>
                  <a:lnTo>
                    <a:pt x="592582" y="601345"/>
                  </a:lnTo>
                  <a:cubicBezTo>
                    <a:pt x="816864" y="212979"/>
                    <a:pt x="1228344" y="0"/>
                    <a:pt x="1647317" y="10922"/>
                  </a:cubicBezTo>
                  <a:close/>
                </a:path>
              </a:pathLst>
            </a:custGeom>
            <a:solidFill>
              <a:srgbClr val="EF233C"/>
            </a:solidFill>
          </p:spPr>
          <p:txBody>
            <a:bodyPr/>
            <a:lstStyle/>
            <a:p>
              <a:endParaRPr lang="en-CA"/>
            </a:p>
          </p:txBody>
        </p:sp>
      </p:grpSp>
      <p:grpSp>
        <p:nvGrpSpPr>
          <p:cNvPr id="10" name="Group 10">
            <a:extLst>
              <a:ext uri="{FF2B5EF4-FFF2-40B4-BE49-F238E27FC236}">
                <a16:creationId xmlns:a16="http://schemas.microsoft.com/office/drawing/2014/main" id="{C6C6A141-A214-E0F7-CF1B-897C271EBFFE}"/>
              </a:ext>
            </a:extLst>
          </p:cNvPr>
          <p:cNvGrpSpPr/>
          <p:nvPr/>
        </p:nvGrpSpPr>
        <p:grpSpPr>
          <a:xfrm>
            <a:off x="9144000" y="2160409"/>
            <a:ext cx="4860102" cy="5955176"/>
            <a:chOff x="0" y="0"/>
            <a:chExt cx="6480136" cy="7940234"/>
          </a:xfrm>
        </p:grpSpPr>
        <p:sp>
          <p:nvSpPr>
            <p:cNvPr id="11" name="Freeform 11">
              <a:extLst>
                <a:ext uri="{FF2B5EF4-FFF2-40B4-BE49-F238E27FC236}">
                  <a16:creationId xmlns:a16="http://schemas.microsoft.com/office/drawing/2014/main" id="{29614D1A-4B59-3F33-BD37-19219819E2C8}"/>
                </a:ext>
              </a:extLst>
            </p:cNvPr>
            <p:cNvSpPr/>
            <p:nvPr/>
          </p:nvSpPr>
          <p:spPr>
            <a:xfrm>
              <a:off x="0" y="0"/>
              <a:ext cx="6480175" cy="7940294"/>
            </a:xfrm>
            <a:custGeom>
              <a:avLst/>
              <a:gdLst/>
              <a:ahLst/>
              <a:cxnLst/>
              <a:rect l="l" t="t" r="r" b="b"/>
              <a:pathLst>
                <a:path w="6480175" h="7940294">
                  <a:moveTo>
                    <a:pt x="0" y="0"/>
                  </a:moveTo>
                  <a:lnTo>
                    <a:pt x="6480175" y="0"/>
                  </a:lnTo>
                  <a:lnTo>
                    <a:pt x="6480175" y="7940294"/>
                  </a:lnTo>
                  <a:lnTo>
                    <a:pt x="0" y="7940294"/>
                  </a:lnTo>
                  <a:close/>
                </a:path>
              </a:pathLst>
            </a:custGeom>
            <a:solidFill>
              <a:srgbClr val="F2F2F2"/>
            </a:solidFill>
          </p:spPr>
          <p:txBody>
            <a:bodyPr/>
            <a:lstStyle/>
            <a:p>
              <a:endParaRPr lang="en-CA"/>
            </a:p>
          </p:txBody>
        </p:sp>
      </p:grpSp>
      <p:grpSp>
        <p:nvGrpSpPr>
          <p:cNvPr id="12" name="Group 12">
            <a:extLst>
              <a:ext uri="{FF2B5EF4-FFF2-40B4-BE49-F238E27FC236}">
                <a16:creationId xmlns:a16="http://schemas.microsoft.com/office/drawing/2014/main" id="{93F06898-D88B-53D0-86D0-F47DB3117E3D}"/>
              </a:ext>
            </a:extLst>
          </p:cNvPr>
          <p:cNvGrpSpPr/>
          <p:nvPr/>
        </p:nvGrpSpPr>
        <p:grpSpPr>
          <a:xfrm>
            <a:off x="10588107" y="1335530"/>
            <a:ext cx="1971888" cy="2118168"/>
            <a:chOff x="0" y="0"/>
            <a:chExt cx="2629184" cy="2824224"/>
          </a:xfrm>
        </p:grpSpPr>
        <p:sp>
          <p:nvSpPr>
            <p:cNvPr id="13" name="Freeform 13">
              <a:extLst>
                <a:ext uri="{FF2B5EF4-FFF2-40B4-BE49-F238E27FC236}">
                  <a16:creationId xmlns:a16="http://schemas.microsoft.com/office/drawing/2014/main" id="{98B641D2-F5EB-A9E6-6965-1DF333C23B4C}"/>
                </a:ext>
              </a:extLst>
            </p:cNvPr>
            <p:cNvSpPr/>
            <p:nvPr/>
          </p:nvSpPr>
          <p:spPr>
            <a:xfrm>
              <a:off x="-167767" y="-10541"/>
              <a:ext cx="2964815" cy="3002534"/>
            </a:xfrm>
            <a:custGeom>
              <a:avLst/>
              <a:gdLst/>
              <a:ahLst/>
              <a:cxnLst/>
              <a:rect l="l" t="t" r="r" b="b"/>
              <a:pathLst>
                <a:path w="2964815" h="3002534">
                  <a:moveTo>
                    <a:pt x="1647317" y="10922"/>
                  </a:moveTo>
                  <a:cubicBezTo>
                    <a:pt x="1837690" y="15875"/>
                    <a:pt x="2029587" y="67056"/>
                    <a:pt x="2206244" y="168910"/>
                  </a:cubicBezTo>
                  <a:cubicBezTo>
                    <a:pt x="2771140" y="495046"/>
                    <a:pt x="2964815" y="1217422"/>
                    <a:pt x="2638552" y="1782445"/>
                  </a:cubicBezTo>
                  <a:cubicBezTo>
                    <a:pt x="2549779" y="1936242"/>
                    <a:pt x="2460879" y="2090039"/>
                    <a:pt x="2372106" y="2243963"/>
                  </a:cubicBezTo>
                  <a:cubicBezTo>
                    <a:pt x="2045843" y="2808986"/>
                    <a:pt x="1323467" y="3002534"/>
                    <a:pt x="758571" y="2676271"/>
                  </a:cubicBezTo>
                  <a:cubicBezTo>
                    <a:pt x="193548" y="2350135"/>
                    <a:pt x="0" y="1627759"/>
                    <a:pt x="326263" y="1062736"/>
                  </a:cubicBezTo>
                  <a:lnTo>
                    <a:pt x="592582" y="601345"/>
                  </a:lnTo>
                  <a:cubicBezTo>
                    <a:pt x="816864" y="212979"/>
                    <a:pt x="1228344" y="0"/>
                    <a:pt x="1647317" y="10922"/>
                  </a:cubicBezTo>
                  <a:close/>
                </a:path>
              </a:pathLst>
            </a:custGeom>
            <a:solidFill>
              <a:srgbClr val="EF233C"/>
            </a:solidFill>
          </p:spPr>
          <p:txBody>
            <a:bodyPr/>
            <a:lstStyle/>
            <a:p>
              <a:endParaRPr lang="en-CA"/>
            </a:p>
          </p:txBody>
        </p:sp>
      </p:grpSp>
      <p:sp>
        <p:nvSpPr>
          <p:cNvPr id="14" name="Freeform 14">
            <a:extLst>
              <a:ext uri="{FF2B5EF4-FFF2-40B4-BE49-F238E27FC236}">
                <a16:creationId xmlns:a16="http://schemas.microsoft.com/office/drawing/2014/main" id="{E18F15F4-F88A-B36C-152A-C692516567FC}"/>
              </a:ext>
            </a:extLst>
          </p:cNvPr>
          <p:cNvSpPr/>
          <p:nvPr/>
        </p:nvSpPr>
        <p:spPr>
          <a:xfrm>
            <a:off x="11124564" y="1893607"/>
            <a:ext cx="898973" cy="1040916"/>
          </a:xfrm>
          <a:custGeom>
            <a:avLst/>
            <a:gdLst/>
            <a:ahLst/>
            <a:cxnLst/>
            <a:rect l="l" t="t" r="r" b="b"/>
            <a:pathLst>
              <a:path w="898973" h="1040916">
                <a:moveTo>
                  <a:pt x="0" y="0"/>
                </a:moveTo>
                <a:lnTo>
                  <a:pt x="898973" y="0"/>
                </a:lnTo>
                <a:lnTo>
                  <a:pt x="898973" y="1040916"/>
                </a:lnTo>
                <a:lnTo>
                  <a:pt x="0" y="104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5" name="Freeform 15">
            <a:extLst>
              <a:ext uri="{FF2B5EF4-FFF2-40B4-BE49-F238E27FC236}">
                <a16:creationId xmlns:a16="http://schemas.microsoft.com/office/drawing/2014/main" id="{0003B99F-4A3B-1DC8-4C48-1434EA4D2FC6}"/>
              </a:ext>
            </a:extLst>
          </p:cNvPr>
          <p:cNvSpPr/>
          <p:nvPr/>
        </p:nvSpPr>
        <p:spPr>
          <a:xfrm>
            <a:off x="8642468" y="7600630"/>
            <a:ext cx="1003065" cy="1040916"/>
          </a:xfrm>
          <a:custGeom>
            <a:avLst/>
            <a:gdLst/>
            <a:ahLst/>
            <a:cxnLst/>
            <a:rect l="l" t="t" r="r" b="b"/>
            <a:pathLst>
              <a:path w="1003065" h="1040916">
                <a:moveTo>
                  <a:pt x="0" y="0"/>
                </a:moveTo>
                <a:lnTo>
                  <a:pt x="1003064" y="0"/>
                </a:lnTo>
                <a:lnTo>
                  <a:pt x="1003064" y="1040917"/>
                </a:lnTo>
                <a:lnTo>
                  <a:pt x="0" y="1040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6" name="Freeform 16">
            <a:extLst>
              <a:ext uri="{FF2B5EF4-FFF2-40B4-BE49-F238E27FC236}">
                <a16:creationId xmlns:a16="http://schemas.microsoft.com/office/drawing/2014/main" id="{3F4F2C27-BDE7-A59D-6F2A-BF7C8B46B960}"/>
              </a:ext>
            </a:extLst>
          </p:cNvPr>
          <p:cNvSpPr/>
          <p:nvPr/>
        </p:nvSpPr>
        <p:spPr>
          <a:xfrm>
            <a:off x="5023970" y="1645454"/>
            <a:ext cx="1040916" cy="1040916"/>
          </a:xfrm>
          <a:custGeom>
            <a:avLst/>
            <a:gdLst/>
            <a:ahLst/>
            <a:cxnLst/>
            <a:rect l="l" t="t" r="r" b="b"/>
            <a:pathLst>
              <a:path w="1040916" h="1040916">
                <a:moveTo>
                  <a:pt x="0" y="0"/>
                </a:moveTo>
                <a:lnTo>
                  <a:pt x="1040917" y="0"/>
                </a:lnTo>
                <a:lnTo>
                  <a:pt x="1040917" y="1040916"/>
                </a:lnTo>
                <a:lnTo>
                  <a:pt x="0" y="10409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7" name="TextBox 17">
            <a:extLst>
              <a:ext uri="{FF2B5EF4-FFF2-40B4-BE49-F238E27FC236}">
                <a16:creationId xmlns:a16="http://schemas.microsoft.com/office/drawing/2014/main" id="{E9AD078E-179F-CDC5-F412-668DDC3D899C}"/>
              </a:ext>
            </a:extLst>
          </p:cNvPr>
          <p:cNvSpPr txBox="1"/>
          <p:nvPr/>
        </p:nvSpPr>
        <p:spPr>
          <a:xfrm>
            <a:off x="3391181" y="3353905"/>
            <a:ext cx="4260540" cy="461665"/>
          </a:xfrm>
          <a:prstGeom prst="rect">
            <a:avLst/>
          </a:prstGeom>
        </p:spPr>
        <p:txBody>
          <a:bodyPr lIns="0" tIns="0" rIns="0" bIns="0" rtlCol="0" anchor="t">
            <a:spAutoFit/>
          </a:bodyPr>
          <a:lstStyle/>
          <a:p>
            <a:pPr algn="ctr">
              <a:lnSpc>
                <a:spcPts val="3600"/>
              </a:lnSpc>
            </a:pPr>
            <a:r>
              <a:rPr lang="en-US" sz="3000" b="1" dirty="0">
                <a:solidFill>
                  <a:srgbClr val="EF233C"/>
                </a:solidFill>
                <a:latin typeface="Futura Ultra-Bold"/>
                <a:ea typeface="Futura Ultra-Bold"/>
                <a:cs typeface="Futura Ultra-Bold"/>
                <a:sym typeface="Futura Ultra-Bold"/>
              </a:rPr>
              <a:t>Monitor &amp; Update</a:t>
            </a:r>
          </a:p>
        </p:txBody>
      </p:sp>
      <p:sp>
        <p:nvSpPr>
          <p:cNvPr id="18" name="TextBox 18">
            <a:extLst>
              <a:ext uri="{FF2B5EF4-FFF2-40B4-BE49-F238E27FC236}">
                <a16:creationId xmlns:a16="http://schemas.microsoft.com/office/drawing/2014/main" id="{531CE793-BF7F-8478-C423-6D0A9CE67544}"/>
              </a:ext>
            </a:extLst>
          </p:cNvPr>
          <p:cNvSpPr txBox="1"/>
          <p:nvPr/>
        </p:nvSpPr>
        <p:spPr>
          <a:xfrm>
            <a:off x="3414158" y="4134633"/>
            <a:ext cx="4260540" cy="769378"/>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Continuously refine model parameters for improved accuracy.</a:t>
            </a:r>
          </a:p>
        </p:txBody>
      </p:sp>
      <p:sp>
        <p:nvSpPr>
          <p:cNvPr id="19" name="TextBox 19">
            <a:extLst>
              <a:ext uri="{FF2B5EF4-FFF2-40B4-BE49-F238E27FC236}">
                <a16:creationId xmlns:a16="http://schemas.microsoft.com/office/drawing/2014/main" id="{4A821AFE-614D-277B-D7F4-AD6BE2221AD8}"/>
              </a:ext>
            </a:extLst>
          </p:cNvPr>
          <p:cNvSpPr txBox="1"/>
          <p:nvPr/>
        </p:nvSpPr>
        <p:spPr>
          <a:xfrm>
            <a:off x="9415707" y="3348692"/>
            <a:ext cx="4260540" cy="461665"/>
          </a:xfrm>
          <a:prstGeom prst="rect">
            <a:avLst/>
          </a:prstGeom>
        </p:spPr>
        <p:txBody>
          <a:bodyPr lIns="0" tIns="0" rIns="0" bIns="0" rtlCol="0" anchor="t">
            <a:spAutoFit/>
          </a:bodyPr>
          <a:lstStyle/>
          <a:p>
            <a:pPr algn="ctr">
              <a:lnSpc>
                <a:spcPts val="3600"/>
              </a:lnSpc>
            </a:pPr>
            <a:r>
              <a:rPr lang="en-US" sz="3000" b="1" dirty="0">
                <a:solidFill>
                  <a:srgbClr val="EF233C"/>
                </a:solidFill>
                <a:latin typeface="Futura Ultra-Bold"/>
                <a:ea typeface="Futura Ultra-Bold"/>
                <a:cs typeface="Futura Ultra-Bold"/>
                <a:sym typeface="Futura Ultra-Bold"/>
              </a:rPr>
              <a:t>Optimize Resources</a:t>
            </a:r>
          </a:p>
        </p:txBody>
      </p:sp>
      <p:sp>
        <p:nvSpPr>
          <p:cNvPr id="20" name="TextBox 20">
            <a:extLst>
              <a:ext uri="{FF2B5EF4-FFF2-40B4-BE49-F238E27FC236}">
                <a16:creationId xmlns:a16="http://schemas.microsoft.com/office/drawing/2014/main" id="{EB6E612B-6BB0-37D3-F599-A7F124FC46B2}"/>
              </a:ext>
            </a:extLst>
          </p:cNvPr>
          <p:cNvSpPr txBox="1"/>
          <p:nvPr/>
        </p:nvSpPr>
        <p:spPr>
          <a:xfrm>
            <a:off x="9443780" y="4134633"/>
            <a:ext cx="4260540" cy="769378"/>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Allocate parts and personnel based on predicted maintenance needs.</a:t>
            </a:r>
          </a:p>
        </p:txBody>
      </p:sp>
      <p:sp>
        <p:nvSpPr>
          <p:cNvPr id="23" name="TextBox 4">
            <a:extLst>
              <a:ext uri="{FF2B5EF4-FFF2-40B4-BE49-F238E27FC236}">
                <a16:creationId xmlns:a16="http://schemas.microsoft.com/office/drawing/2014/main" id="{6E9DEF76-4670-8318-A4C1-7C862B581347}"/>
              </a:ext>
            </a:extLst>
          </p:cNvPr>
          <p:cNvSpPr txBox="1"/>
          <p:nvPr/>
        </p:nvSpPr>
        <p:spPr>
          <a:xfrm>
            <a:off x="3442591" y="584284"/>
            <a:ext cx="10638513"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Recommendations</a:t>
            </a:r>
          </a:p>
        </p:txBody>
      </p:sp>
      <p:sp>
        <p:nvSpPr>
          <p:cNvPr id="24" name="Freeform 8">
            <a:extLst>
              <a:ext uri="{FF2B5EF4-FFF2-40B4-BE49-F238E27FC236}">
                <a16:creationId xmlns:a16="http://schemas.microsoft.com/office/drawing/2014/main" id="{236E7797-6603-EFB1-0E93-2233D65C2A91}"/>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6" name="Picture 5" descr="A logo of a sports team&#10;&#10;Description automatically generated">
            <a:extLst>
              <a:ext uri="{FF2B5EF4-FFF2-40B4-BE49-F238E27FC236}">
                <a16:creationId xmlns:a16="http://schemas.microsoft.com/office/drawing/2014/main" id="{D6A78AB6-04BC-5D88-2820-D16BA87CDD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extLst>
      <p:ext uri="{BB962C8B-B14F-4D97-AF65-F5344CB8AC3E}">
        <p14:creationId xmlns:p14="http://schemas.microsoft.com/office/powerpoint/2010/main" val="104635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64204"/>
            <a:ext cx="17129278" cy="8522796"/>
            <a:chOff x="0" y="0"/>
            <a:chExt cx="22839038" cy="11363728"/>
          </a:xfrm>
        </p:grpSpPr>
        <p:sp>
          <p:nvSpPr>
            <p:cNvPr id="3" name="Freeform 3"/>
            <p:cNvSpPr/>
            <p:nvPr/>
          </p:nvSpPr>
          <p:spPr>
            <a:xfrm>
              <a:off x="0" y="-23876"/>
              <a:ext cx="22839045" cy="11387582"/>
            </a:xfrm>
            <a:custGeom>
              <a:avLst/>
              <a:gdLst/>
              <a:ahLst/>
              <a:cxnLst/>
              <a:rect l="l" t="t" r="r" b="b"/>
              <a:pathLst>
                <a:path w="22839045" h="11387582">
                  <a:moveTo>
                    <a:pt x="3298063" y="25527"/>
                  </a:moveTo>
                  <a:cubicBezTo>
                    <a:pt x="4435221" y="0"/>
                    <a:pt x="5593588" y="276098"/>
                    <a:pt x="6650736" y="886333"/>
                  </a:cubicBezTo>
                  <a:lnTo>
                    <a:pt x="20365467" y="8804528"/>
                  </a:lnTo>
                  <a:cubicBezTo>
                    <a:pt x="21326475" y="9359391"/>
                    <a:pt x="22089999" y="10124821"/>
                    <a:pt x="22631527" y="11008868"/>
                  </a:cubicBezTo>
                  <a:lnTo>
                    <a:pt x="22839045" y="11387582"/>
                  </a:lnTo>
                  <a:lnTo>
                    <a:pt x="0" y="11387582"/>
                  </a:lnTo>
                  <a:lnTo>
                    <a:pt x="0" y="1022858"/>
                  </a:lnTo>
                  <a:lnTo>
                    <a:pt x="72263" y="973582"/>
                  </a:lnTo>
                  <a:cubicBezTo>
                    <a:pt x="1044829" y="377952"/>
                    <a:pt x="2160905" y="50927"/>
                    <a:pt x="3298063" y="25527"/>
                  </a:cubicBezTo>
                  <a:close/>
                </a:path>
              </a:pathLst>
            </a:custGeom>
            <a:blipFill>
              <a:blip r:embed="rId2"/>
              <a:stretch>
                <a:fillRect t="-16952" b="-16952"/>
              </a:stretch>
            </a:blipFill>
          </p:spPr>
          <p:txBody>
            <a:bodyPr/>
            <a:lstStyle/>
            <a:p>
              <a:endParaRPr lang="en-CA"/>
            </a:p>
          </p:txBody>
        </p:sp>
      </p:grpSp>
      <p:sp>
        <p:nvSpPr>
          <p:cNvPr id="4" name="TextBox 4"/>
          <p:cNvSpPr txBox="1"/>
          <p:nvPr/>
        </p:nvSpPr>
        <p:spPr>
          <a:xfrm>
            <a:off x="10896600" y="675687"/>
            <a:ext cx="6737032" cy="541880"/>
          </a:xfrm>
          <a:prstGeom prst="rect">
            <a:avLst/>
          </a:prstGeom>
        </p:spPr>
        <p:txBody>
          <a:bodyPr wrap="square" lIns="0" tIns="0" rIns="0" bIns="0" rtlCol="0" anchor="t">
            <a:spAutoFit/>
          </a:bodyPr>
          <a:lstStyle/>
          <a:p>
            <a:pPr algn="l">
              <a:lnSpc>
                <a:spcPts val="3600"/>
              </a:lnSpc>
            </a:pPr>
            <a:r>
              <a:rPr lang="en-US" sz="7000" b="1" dirty="0">
                <a:solidFill>
                  <a:srgbClr val="E72929"/>
                </a:solidFill>
                <a:latin typeface="Futura Ultra-Bold"/>
                <a:ea typeface="Futura Ultra-Bold"/>
                <a:cs typeface="Futura Ultra-Bold"/>
                <a:sym typeface="Futura Ultra-Bold"/>
              </a:rPr>
              <a:t>Conclusion</a:t>
            </a:r>
          </a:p>
        </p:txBody>
      </p:sp>
      <p:sp>
        <p:nvSpPr>
          <p:cNvPr id="5" name="TextBox 5"/>
          <p:cNvSpPr txBox="1"/>
          <p:nvPr/>
        </p:nvSpPr>
        <p:spPr>
          <a:xfrm>
            <a:off x="9718912" y="3231206"/>
            <a:ext cx="7918132" cy="1179747"/>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With a 98.25% accuracy, the model empowers Toronto FC to shift from reactive to preventive maintenance. This approach minimizes unexpected repairs, cuts costs, and enhances facility efficiency.</a:t>
            </a:r>
          </a:p>
        </p:txBody>
      </p:sp>
      <p:grpSp>
        <p:nvGrpSpPr>
          <p:cNvPr id="6" name="Group 6"/>
          <p:cNvGrpSpPr/>
          <p:nvPr/>
        </p:nvGrpSpPr>
        <p:grpSpPr>
          <a:xfrm rot="1800000">
            <a:off x="10547924" y="6210738"/>
            <a:ext cx="3937803" cy="1059661"/>
            <a:chOff x="0" y="0"/>
            <a:chExt cx="5250404" cy="1412882"/>
          </a:xfrm>
        </p:grpSpPr>
        <p:sp>
          <p:nvSpPr>
            <p:cNvPr id="7" name="Freeform 7"/>
            <p:cNvSpPr/>
            <p:nvPr/>
          </p:nvSpPr>
          <p:spPr>
            <a:xfrm>
              <a:off x="0" y="0"/>
              <a:ext cx="5250434" cy="1413002"/>
            </a:xfrm>
            <a:custGeom>
              <a:avLst/>
              <a:gdLst/>
              <a:ahLst/>
              <a:cxnLst/>
              <a:rect l="l" t="t" r="r" b="b"/>
              <a:pathLst>
                <a:path w="5250434" h="1413002">
                  <a:moveTo>
                    <a:pt x="0" y="706501"/>
                  </a:moveTo>
                  <a:cubicBezTo>
                    <a:pt x="0" y="316230"/>
                    <a:pt x="316230" y="0"/>
                    <a:pt x="706501" y="0"/>
                  </a:cubicBezTo>
                  <a:lnTo>
                    <a:pt x="4543933" y="0"/>
                  </a:lnTo>
                  <a:cubicBezTo>
                    <a:pt x="4934077" y="0"/>
                    <a:pt x="5250434" y="316230"/>
                    <a:pt x="5250434" y="706501"/>
                  </a:cubicBezTo>
                  <a:cubicBezTo>
                    <a:pt x="5250434" y="1096772"/>
                    <a:pt x="4934204" y="1413002"/>
                    <a:pt x="4543933" y="1413002"/>
                  </a:cubicBezTo>
                  <a:lnTo>
                    <a:pt x="706501" y="1413002"/>
                  </a:lnTo>
                  <a:cubicBezTo>
                    <a:pt x="316230" y="1412875"/>
                    <a:pt x="0" y="1096645"/>
                    <a:pt x="0" y="706501"/>
                  </a:cubicBezTo>
                  <a:close/>
                </a:path>
              </a:pathLst>
            </a:custGeom>
            <a:solidFill>
              <a:srgbClr val="EF233C"/>
            </a:solidFill>
          </p:spPr>
          <p:txBody>
            <a:bodyPr/>
            <a:lstStyle/>
            <a:p>
              <a:endParaRPr lang="en-CA"/>
            </a:p>
          </p:txBody>
        </p:sp>
      </p:grpSp>
      <p:pic>
        <p:nvPicPr>
          <p:cNvPr id="8" name="Picture 7" descr="A logo of a sports team&#10;&#10;Description automatically generated">
            <a:extLst>
              <a:ext uri="{FF2B5EF4-FFF2-40B4-BE49-F238E27FC236}">
                <a16:creationId xmlns:a16="http://schemas.microsoft.com/office/drawing/2014/main" id="{833419BB-8EF6-FDBF-FAA7-619497BD8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 y="9029700"/>
            <a:ext cx="1944642" cy="1092642"/>
          </a:xfrm>
          <a:prstGeom prst="rect">
            <a:avLst/>
          </a:prstGeom>
        </p:spPr>
      </p:pic>
      <p:sp>
        <p:nvSpPr>
          <p:cNvPr id="9" name="Freeform 8">
            <a:extLst>
              <a:ext uri="{FF2B5EF4-FFF2-40B4-BE49-F238E27FC236}">
                <a16:creationId xmlns:a16="http://schemas.microsoft.com/office/drawing/2014/main" id="{EECB8CE6-9759-5077-FD26-F94E40BCB55E}"/>
              </a:ext>
            </a:extLst>
          </p:cNvPr>
          <p:cNvSpPr/>
          <p:nvPr/>
        </p:nvSpPr>
        <p:spPr>
          <a:xfrm>
            <a:off x="15116921" y="9029700"/>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71368" y="4500205"/>
            <a:ext cx="7387932" cy="2924175"/>
          </a:xfrm>
          <a:prstGeom prst="rect">
            <a:avLst/>
          </a:prstGeom>
        </p:spPr>
        <p:txBody>
          <a:bodyPr lIns="0" tIns="0" rIns="0" bIns="0" rtlCol="0" anchor="t">
            <a:spAutoFit/>
          </a:bodyPr>
          <a:lstStyle/>
          <a:p>
            <a:pPr algn="r">
              <a:lnSpc>
                <a:spcPts val="10800"/>
              </a:lnSpc>
            </a:pPr>
            <a:r>
              <a:rPr lang="en-US" sz="9000" b="1" dirty="0">
                <a:solidFill>
                  <a:srgbClr val="EF233C"/>
                </a:solidFill>
                <a:latin typeface="Futura Ultra-Bold"/>
                <a:ea typeface="Futura Ultra-Bold"/>
                <a:cs typeface="Futura Ultra-Bold"/>
                <a:sym typeface="Futura Ultra-Bold"/>
              </a:rPr>
              <a:t>Thank</a:t>
            </a:r>
          </a:p>
          <a:p>
            <a:pPr algn="r">
              <a:lnSpc>
                <a:spcPts val="10800"/>
              </a:lnSpc>
            </a:pPr>
            <a:r>
              <a:rPr lang="en-US" sz="9000" b="1" dirty="0">
                <a:solidFill>
                  <a:srgbClr val="EF233C"/>
                </a:solidFill>
                <a:latin typeface="Futura Ultra-Bold"/>
                <a:ea typeface="Futura Ultra-Bold"/>
                <a:cs typeface="Futura Ultra-Bold"/>
                <a:sym typeface="Futura Ultra-Bold"/>
              </a:rPr>
              <a:t>You</a:t>
            </a:r>
          </a:p>
        </p:txBody>
      </p:sp>
      <p:grpSp>
        <p:nvGrpSpPr>
          <p:cNvPr id="3" name="Group 3"/>
          <p:cNvGrpSpPr/>
          <p:nvPr/>
        </p:nvGrpSpPr>
        <p:grpSpPr>
          <a:xfrm>
            <a:off x="3664214" y="0"/>
            <a:ext cx="5658816" cy="2538160"/>
            <a:chOff x="0" y="0"/>
            <a:chExt cx="7545088" cy="3384214"/>
          </a:xfrm>
        </p:grpSpPr>
        <p:sp>
          <p:nvSpPr>
            <p:cNvPr id="4" name="Freeform 4"/>
            <p:cNvSpPr/>
            <p:nvPr/>
          </p:nvSpPr>
          <p:spPr>
            <a:xfrm>
              <a:off x="0" y="0"/>
              <a:ext cx="7733665" cy="3572764"/>
            </a:xfrm>
            <a:custGeom>
              <a:avLst/>
              <a:gdLst/>
              <a:ahLst/>
              <a:cxnLst/>
              <a:rect l="l" t="t" r="r" b="b"/>
              <a:pathLst>
                <a:path w="7733665" h="3572764">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EF233C"/>
            </a:solidFill>
          </p:spPr>
          <p:txBody>
            <a:bodyPr/>
            <a:lstStyle/>
            <a:p>
              <a:endParaRPr lang="en-CA"/>
            </a:p>
          </p:txBody>
        </p:sp>
      </p:grpSp>
      <p:grpSp>
        <p:nvGrpSpPr>
          <p:cNvPr id="5" name="Group 5"/>
          <p:cNvGrpSpPr/>
          <p:nvPr/>
        </p:nvGrpSpPr>
        <p:grpSpPr>
          <a:xfrm>
            <a:off x="0" y="803518"/>
            <a:ext cx="8786678" cy="9483482"/>
            <a:chOff x="0" y="0"/>
            <a:chExt cx="11715570" cy="12644642"/>
          </a:xfrm>
        </p:grpSpPr>
        <p:sp>
          <p:nvSpPr>
            <p:cNvPr id="6" name="Freeform 6"/>
            <p:cNvSpPr/>
            <p:nvPr/>
          </p:nvSpPr>
          <p:spPr>
            <a:xfrm>
              <a:off x="0" y="-26797"/>
              <a:ext cx="12738481" cy="12671425"/>
            </a:xfrm>
            <a:custGeom>
              <a:avLst/>
              <a:gdLst/>
              <a:ahLst/>
              <a:cxnLst/>
              <a:rect l="l" t="t" r="r" b="b"/>
              <a:pathLst>
                <a:path w="12738481" h="12671425">
                  <a:moveTo>
                    <a:pt x="2338324" y="28575"/>
                  </a:moveTo>
                  <a:cubicBezTo>
                    <a:pt x="3612515" y="0"/>
                    <a:pt x="4910328" y="309372"/>
                    <a:pt x="6094730" y="993140"/>
                  </a:cubicBezTo>
                  <a:lnTo>
                    <a:pt x="8112506" y="2158111"/>
                  </a:lnTo>
                  <a:cubicBezTo>
                    <a:pt x="11558016" y="4147312"/>
                    <a:pt x="12738481" y="8553069"/>
                    <a:pt x="10749280" y="11998579"/>
                  </a:cubicBezTo>
                  <a:cubicBezTo>
                    <a:pt x="10624947" y="12213972"/>
                    <a:pt x="10491216" y="12420473"/>
                    <a:pt x="10348849" y="12617832"/>
                  </a:cubicBezTo>
                  <a:lnTo>
                    <a:pt x="10305923" y="12671425"/>
                  </a:lnTo>
                  <a:lnTo>
                    <a:pt x="0" y="12671425"/>
                  </a:lnTo>
                  <a:lnTo>
                    <a:pt x="0" y="473583"/>
                  </a:lnTo>
                  <a:lnTo>
                    <a:pt x="296799" y="370840"/>
                  </a:lnTo>
                  <a:cubicBezTo>
                    <a:pt x="955421" y="160274"/>
                    <a:pt x="1643380" y="44196"/>
                    <a:pt x="2338324" y="28575"/>
                  </a:cubicBezTo>
                  <a:close/>
                </a:path>
              </a:pathLst>
            </a:custGeom>
            <a:blipFill>
              <a:blip r:embed="rId2"/>
              <a:stretch>
                <a:fillRect l="-25591" r="-36303"/>
              </a:stretch>
            </a:blipFill>
          </p:spPr>
          <p:txBody>
            <a:bodyPr/>
            <a:lstStyle/>
            <a:p>
              <a:endParaRPr lang="en-CA"/>
            </a:p>
          </p:txBody>
        </p:sp>
      </p:grpSp>
      <p:grpSp>
        <p:nvGrpSpPr>
          <p:cNvPr id="7" name="Group 7"/>
          <p:cNvGrpSpPr/>
          <p:nvPr/>
        </p:nvGrpSpPr>
        <p:grpSpPr>
          <a:xfrm rot="1800000">
            <a:off x="5011489" y="1324627"/>
            <a:ext cx="2536481" cy="411363"/>
            <a:chOff x="0" y="0"/>
            <a:chExt cx="3381974" cy="548484"/>
          </a:xfrm>
        </p:grpSpPr>
        <p:sp>
          <p:nvSpPr>
            <p:cNvPr id="8" name="Freeform 8"/>
            <p:cNvSpPr/>
            <p:nvPr/>
          </p:nvSpPr>
          <p:spPr>
            <a:xfrm>
              <a:off x="0" y="0"/>
              <a:ext cx="3381883" cy="548513"/>
            </a:xfrm>
            <a:custGeom>
              <a:avLst/>
              <a:gdLst/>
              <a:ahLst/>
              <a:cxnLst/>
              <a:rect l="l" t="t" r="r" b="b"/>
              <a:pathLst>
                <a:path w="3381883" h="548513">
                  <a:moveTo>
                    <a:pt x="0" y="274193"/>
                  </a:moveTo>
                  <a:cubicBezTo>
                    <a:pt x="0" y="122809"/>
                    <a:pt x="122809" y="0"/>
                    <a:pt x="274193" y="0"/>
                  </a:cubicBezTo>
                  <a:lnTo>
                    <a:pt x="3107690" y="0"/>
                  </a:lnTo>
                  <a:cubicBezTo>
                    <a:pt x="3259201" y="0"/>
                    <a:pt x="3381883" y="122809"/>
                    <a:pt x="3381883" y="274193"/>
                  </a:cubicBezTo>
                  <a:cubicBezTo>
                    <a:pt x="3381883" y="425577"/>
                    <a:pt x="3259074" y="548386"/>
                    <a:pt x="3107690" y="548386"/>
                  </a:cubicBezTo>
                  <a:lnTo>
                    <a:pt x="274193" y="548386"/>
                  </a:lnTo>
                  <a:cubicBezTo>
                    <a:pt x="122809" y="548513"/>
                    <a:pt x="0" y="425704"/>
                    <a:pt x="0" y="274193"/>
                  </a:cubicBezTo>
                  <a:close/>
                </a:path>
              </a:pathLst>
            </a:custGeom>
            <a:solidFill>
              <a:srgbClr val="F2F2F2"/>
            </a:solidFill>
          </p:spPr>
          <p:txBody>
            <a:bodyPr/>
            <a:lstStyle/>
            <a:p>
              <a:endParaRPr lang="en-CA"/>
            </a:p>
          </p:txBody>
        </p:sp>
      </p:grpSp>
      <p:grpSp>
        <p:nvGrpSpPr>
          <p:cNvPr id="9" name="Group 9"/>
          <p:cNvGrpSpPr/>
          <p:nvPr/>
        </p:nvGrpSpPr>
        <p:grpSpPr>
          <a:xfrm>
            <a:off x="5392881" y="8654158"/>
            <a:ext cx="3956217" cy="1632842"/>
            <a:chOff x="0" y="0"/>
            <a:chExt cx="5274956" cy="2177122"/>
          </a:xfrm>
        </p:grpSpPr>
        <p:sp>
          <p:nvSpPr>
            <p:cNvPr id="10" name="Freeform 10"/>
            <p:cNvSpPr/>
            <p:nvPr/>
          </p:nvSpPr>
          <p:spPr>
            <a:xfrm>
              <a:off x="-53340" y="-15113"/>
              <a:ext cx="5328285" cy="2192274"/>
            </a:xfrm>
            <a:custGeom>
              <a:avLst/>
              <a:gdLst/>
              <a:ahLst/>
              <a:cxnLst/>
              <a:rect l="l" t="t" r="r" b="b"/>
              <a:pathLst>
                <a:path w="5328285" h="2192274">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txBody>
            <a:bodyPr/>
            <a:lstStyle/>
            <a:p>
              <a:endParaRPr lang="en-CA"/>
            </a:p>
          </p:txBody>
        </p:sp>
      </p:grpSp>
      <p:sp>
        <p:nvSpPr>
          <p:cNvPr id="12" name="Freeform 8">
            <a:extLst>
              <a:ext uri="{FF2B5EF4-FFF2-40B4-BE49-F238E27FC236}">
                <a16:creationId xmlns:a16="http://schemas.microsoft.com/office/drawing/2014/main" id="{0833CDE0-92FD-0635-451D-F2907317C02B}"/>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11" name="Picture 10" descr="A logo of a sports team&#10;&#10;Description automatically generated">
            <a:extLst>
              <a:ext uri="{FF2B5EF4-FFF2-40B4-BE49-F238E27FC236}">
                <a16:creationId xmlns:a16="http://schemas.microsoft.com/office/drawing/2014/main" id="{909879EA-7C24-E1BF-4BBA-A003FFBC7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FCA41-B30B-858D-52E5-282423A11C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EC1D223-955B-B4E8-2C47-8FE816C99DEE}"/>
              </a:ext>
            </a:extLst>
          </p:cNvPr>
          <p:cNvSpPr txBox="1"/>
          <p:nvPr/>
        </p:nvSpPr>
        <p:spPr>
          <a:xfrm>
            <a:off x="9149687" y="4295478"/>
            <a:ext cx="8648700" cy="6619120"/>
          </a:xfrm>
          <a:prstGeom prst="rect">
            <a:avLst/>
          </a:prstGeom>
        </p:spPr>
        <p:txBody>
          <a:bodyPr wrap="square" lIns="0" tIns="0" rIns="0" bIns="0" rtlCol="0" anchor="t">
            <a:spAutoFit/>
          </a:bodyPr>
          <a:lstStyle/>
          <a:p>
            <a:pPr>
              <a:lnSpc>
                <a:spcPct val="150000"/>
              </a:lnSpc>
            </a:pPr>
            <a:r>
              <a:rPr lang="en-US" dirty="0">
                <a:latin typeface="Futura "/>
                <a:ea typeface="Futura Ultra-Bold"/>
                <a:cs typeface="Futura Ultra-Bold"/>
                <a:sym typeface="Futura Ultra-Bold"/>
                <a:hlinkClick r:id="rId2"/>
              </a:rPr>
              <a:t>https://tinyurl.com/32c8pszr</a:t>
            </a:r>
            <a:endParaRPr lang="en-US" dirty="0">
              <a:latin typeface="Futura "/>
              <a:ea typeface="Futura Ultra-Bold"/>
              <a:cs typeface="Futura Ultra-Bold"/>
              <a:sym typeface="Futura Ultra-Bold"/>
            </a:endParaRPr>
          </a:p>
          <a:p>
            <a:pPr>
              <a:lnSpc>
                <a:spcPct val="150000"/>
              </a:lnSpc>
            </a:pPr>
            <a:r>
              <a:rPr lang="en-US" dirty="0">
                <a:latin typeface="Futura "/>
                <a:ea typeface="Futura Ultra-Bold"/>
                <a:cs typeface="Futura Ultra-Bold"/>
                <a:sym typeface="Futura Ultra-Bold"/>
                <a:hlinkClick r:id="rId3"/>
              </a:rPr>
              <a:t>https://ieeexplore.ieee.org/document/10391130</a:t>
            </a:r>
            <a:endParaRPr lang="en-US" dirty="0">
              <a:latin typeface="Futura "/>
              <a:ea typeface="Futura Ultra-Bold"/>
              <a:cs typeface="Futura Ultra-Bold"/>
              <a:sym typeface="Futura Ultra-Bold"/>
            </a:endParaRPr>
          </a:p>
          <a:p>
            <a:pPr>
              <a:lnSpc>
                <a:spcPct val="150000"/>
              </a:lnSpc>
            </a:pPr>
            <a:r>
              <a:rPr lang="en-US" dirty="0">
                <a:latin typeface="Futura "/>
                <a:ea typeface="Futura Ultra-Bold"/>
                <a:cs typeface="Futura Ultra-Bold"/>
                <a:sym typeface="Futura Ultra-Bold"/>
                <a:hlinkClick r:id="rId4"/>
              </a:rPr>
              <a:t>https://www.researchgate.net/</a:t>
            </a:r>
            <a:endParaRPr lang="en-US" dirty="0">
              <a:latin typeface="Futura "/>
              <a:ea typeface="Futura Ultra-Bold"/>
              <a:cs typeface="Futura Ultra-Bold"/>
              <a:sym typeface="Futura Ultra-Bold"/>
            </a:endParaRPr>
          </a:p>
          <a:p>
            <a:pPr>
              <a:lnSpc>
                <a:spcPct val="150000"/>
              </a:lnSpc>
            </a:pPr>
            <a:r>
              <a:rPr lang="en-US" dirty="0">
                <a:latin typeface="Futura "/>
                <a:ea typeface="Futura Ultra-Bold"/>
                <a:cs typeface="Futura Ultra-Bold"/>
                <a:sym typeface="Futura Ultra-Bold"/>
                <a:hlinkClick r:id="rId5"/>
              </a:rPr>
              <a:t>https://www.mdpi.com/</a:t>
            </a:r>
            <a:endParaRPr lang="en-US" dirty="0">
              <a:latin typeface="Futura "/>
              <a:ea typeface="Futura Ultra-Bold"/>
              <a:cs typeface="Futura Ultra-Bold"/>
              <a:sym typeface="Futura Ultra-Bold"/>
            </a:endParaRPr>
          </a:p>
          <a:p>
            <a:pPr>
              <a:lnSpc>
                <a:spcPct val="150000"/>
              </a:lnSpc>
            </a:pPr>
            <a:r>
              <a:rPr lang="en-US" dirty="0">
                <a:latin typeface="Futura "/>
                <a:ea typeface="Futura Ultra-Bold"/>
                <a:cs typeface="Futura Ultra-Bold"/>
                <a:sym typeface="Futura Ultra-Bold"/>
                <a:hlinkClick r:id="rId6"/>
              </a:rPr>
              <a:t>https://www.microsoft.com/en-us/power-platform/products/power-bi</a:t>
            </a:r>
            <a:r>
              <a:rPr lang="en-US" dirty="0">
                <a:latin typeface="Futura "/>
                <a:ea typeface="Futura Ultra-Bold"/>
                <a:cs typeface="Futura Ultra-Bold"/>
                <a:sym typeface="Futura Ultra-Bold"/>
              </a:rPr>
              <a:t> </a:t>
            </a:r>
            <a:r>
              <a:rPr lang="en-US" dirty="0">
                <a:latin typeface="Futura "/>
                <a:ea typeface="Futura Ultra-Bold"/>
                <a:cs typeface="Futura Ultra-Bold"/>
                <a:sym typeface="Futura Ultra-Bold"/>
                <a:hlinkClick r:id="rId7"/>
              </a:rPr>
              <a:t>www.youtube.com</a:t>
            </a:r>
            <a:endParaRPr lang="en-US" dirty="0">
              <a:latin typeface="Futura "/>
              <a:ea typeface="Futura Ultra-Bold"/>
              <a:cs typeface="Futura Ultra-Bold"/>
              <a:sym typeface="Futura Ultra-Bold"/>
            </a:endParaRPr>
          </a:p>
          <a:p>
            <a:pPr>
              <a:lnSpc>
                <a:spcPct val="150000"/>
              </a:lnSpc>
            </a:pPr>
            <a:r>
              <a:rPr lang="en-US" dirty="0">
                <a:latin typeface="Futura "/>
                <a:ea typeface="Futura Ultra-Bold"/>
                <a:cs typeface="Futura Ultra-Bold"/>
                <a:sym typeface="Futura Ultra-Bold"/>
                <a:hlinkClick r:id="rId8"/>
              </a:rPr>
              <a:t>www.Python.org</a:t>
            </a:r>
            <a:endParaRPr lang="en-US" dirty="0">
              <a:latin typeface="Futura "/>
              <a:ea typeface="Futura Ultra-Bold"/>
              <a:cs typeface="Futura Ultra-Bold"/>
              <a:sym typeface="Futura Ultra-Bold"/>
            </a:endParaRPr>
          </a:p>
          <a:p>
            <a:pPr>
              <a:lnSpc>
                <a:spcPct val="150000"/>
              </a:lnSpc>
            </a:pPr>
            <a:r>
              <a:rPr lang="en-US" dirty="0">
                <a:latin typeface="Futura "/>
                <a:ea typeface="Futura Ultra-Bold"/>
                <a:cs typeface="Futura Ultra-Bold"/>
                <a:sym typeface="Futura Ultra-Bold"/>
                <a:hlinkClick r:id="rId9"/>
              </a:rPr>
              <a:t>www.chatgpt.org</a:t>
            </a:r>
            <a:r>
              <a:rPr lang="en-US" dirty="0">
                <a:latin typeface="Futura "/>
                <a:ea typeface="Futura Ultra-Bold"/>
                <a:cs typeface="Futura Ultra-Bold"/>
                <a:sym typeface="Futura Ultra-Bold"/>
              </a:rPr>
              <a:t> for dataset</a:t>
            </a:r>
          </a:p>
          <a:p>
            <a:pPr>
              <a:lnSpc>
                <a:spcPct val="150000"/>
              </a:lnSpc>
            </a:pPr>
            <a:endParaRPr lang="en-US" dirty="0">
              <a:latin typeface="Futura "/>
              <a:ea typeface="Futura Ultra-Bold"/>
              <a:cs typeface="Futura Ultra-Bold"/>
              <a:sym typeface="Futura Ultra-Bold"/>
            </a:endParaRPr>
          </a:p>
          <a:p>
            <a:pPr>
              <a:lnSpc>
                <a:spcPct val="150000"/>
              </a:lnSpc>
            </a:pPr>
            <a:endParaRPr lang="en-US" dirty="0">
              <a:latin typeface="Futura "/>
              <a:ea typeface="Futura Ultra-Bold"/>
              <a:cs typeface="Futura Ultra-Bold"/>
              <a:sym typeface="Futura Ultra-Bold"/>
            </a:endParaRPr>
          </a:p>
          <a:p>
            <a:pPr>
              <a:lnSpc>
                <a:spcPts val="10800"/>
              </a:lnSpc>
            </a:pPr>
            <a:endParaRPr lang="en-US" dirty="0">
              <a:latin typeface="Futura "/>
              <a:ea typeface="Futura Ultra-Bold"/>
              <a:cs typeface="Futura Ultra-Bold"/>
              <a:sym typeface="Futura Ultra-Bold"/>
            </a:endParaRPr>
          </a:p>
          <a:p>
            <a:pPr>
              <a:lnSpc>
                <a:spcPts val="10800"/>
              </a:lnSpc>
            </a:pPr>
            <a:endParaRPr lang="en-US" dirty="0">
              <a:latin typeface="Futura "/>
              <a:ea typeface="Futura Ultra-Bold"/>
              <a:cs typeface="Futura Ultra-Bold"/>
              <a:sym typeface="Futura Ultra-Bold"/>
            </a:endParaRPr>
          </a:p>
        </p:txBody>
      </p:sp>
      <p:grpSp>
        <p:nvGrpSpPr>
          <p:cNvPr id="3" name="Group 3">
            <a:extLst>
              <a:ext uri="{FF2B5EF4-FFF2-40B4-BE49-F238E27FC236}">
                <a16:creationId xmlns:a16="http://schemas.microsoft.com/office/drawing/2014/main" id="{BA519248-EFC3-490B-3758-69B0FA96164E}"/>
              </a:ext>
            </a:extLst>
          </p:cNvPr>
          <p:cNvGrpSpPr/>
          <p:nvPr/>
        </p:nvGrpSpPr>
        <p:grpSpPr>
          <a:xfrm>
            <a:off x="3664214" y="0"/>
            <a:ext cx="5658816" cy="2538160"/>
            <a:chOff x="0" y="0"/>
            <a:chExt cx="7545088" cy="3384214"/>
          </a:xfrm>
        </p:grpSpPr>
        <p:sp>
          <p:nvSpPr>
            <p:cNvPr id="4" name="Freeform 4">
              <a:extLst>
                <a:ext uri="{FF2B5EF4-FFF2-40B4-BE49-F238E27FC236}">
                  <a16:creationId xmlns:a16="http://schemas.microsoft.com/office/drawing/2014/main" id="{AD8B3FBE-B606-7821-8415-981EFDF947A3}"/>
                </a:ext>
              </a:extLst>
            </p:cNvPr>
            <p:cNvSpPr/>
            <p:nvPr/>
          </p:nvSpPr>
          <p:spPr>
            <a:xfrm>
              <a:off x="0" y="0"/>
              <a:ext cx="7733665" cy="3572764"/>
            </a:xfrm>
            <a:custGeom>
              <a:avLst/>
              <a:gdLst/>
              <a:ahLst/>
              <a:cxnLst/>
              <a:rect l="l" t="t" r="r" b="b"/>
              <a:pathLst>
                <a:path w="7733665" h="3572764">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EF233C"/>
            </a:solidFill>
          </p:spPr>
          <p:txBody>
            <a:bodyPr/>
            <a:lstStyle/>
            <a:p>
              <a:endParaRPr lang="en-CA"/>
            </a:p>
          </p:txBody>
        </p:sp>
      </p:grpSp>
      <p:grpSp>
        <p:nvGrpSpPr>
          <p:cNvPr id="5" name="Group 5">
            <a:extLst>
              <a:ext uri="{FF2B5EF4-FFF2-40B4-BE49-F238E27FC236}">
                <a16:creationId xmlns:a16="http://schemas.microsoft.com/office/drawing/2014/main" id="{ADC3B8BA-0928-E282-22DC-B4FF2CB1746F}"/>
              </a:ext>
            </a:extLst>
          </p:cNvPr>
          <p:cNvGrpSpPr/>
          <p:nvPr/>
        </p:nvGrpSpPr>
        <p:grpSpPr>
          <a:xfrm>
            <a:off x="0" y="803518"/>
            <a:ext cx="8786678" cy="9483482"/>
            <a:chOff x="0" y="0"/>
            <a:chExt cx="11715570" cy="12644642"/>
          </a:xfrm>
        </p:grpSpPr>
        <p:sp>
          <p:nvSpPr>
            <p:cNvPr id="6" name="Freeform 6">
              <a:extLst>
                <a:ext uri="{FF2B5EF4-FFF2-40B4-BE49-F238E27FC236}">
                  <a16:creationId xmlns:a16="http://schemas.microsoft.com/office/drawing/2014/main" id="{844B590F-50BB-3998-B15F-3C92D799352B}"/>
                </a:ext>
              </a:extLst>
            </p:cNvPr>
            <p:cNvSpPr/>
            <p:nvPr/>
          </p:nvSpPr>
          <p:spPr>
            <a:xfrm>
              <a:off x="0" y="-26797"/>
              <a:ext cx="12738481" cy="12671425"/>
            </a:xfrm>
            <a:custGeom>
              <a:avLst/>
              <a:gdLst/>
              <a:ahLst/>
              <a:cxnLst/>
              <a:rect l="l" t="t" r="r" b="b"/>
              <a:pathLst>
                <a:path w="12738481" h="12671425">
                  <a:moveTo>
                    <a:pt x="2338324" y="28575"/>
                  </a:moveTo>
                  <a:cubicBezTo>
                    <a:pt x="3612515" y="0"/>
                    <a:pt x="4910328" y="309372"/>
                    <a:pt x="6094730" y="993140"/>
                  </a:cubicBezTo>
                  <a:lnTo>
                    <a:pt x="8112506" y="2158111"/>
                  </a:lnTo>
                  <a:cubicBezTo>
                    <a:pt x="11558016" y="4147312"/>
                    <a:pt x="12738481" y="8553069"/>
                    <a:pt x="10749280" y="11998579"/>
                  </a:cubicBezTo>
                  <a:cubicBezTo>
                    <a:pt x="10624947" y="12213972"/>
                    <a:pt x="10491216" y="12420473"/>
                    <a:pt x="10348849" y="12617832"/>
                  </a:cubicBezTo>
                  <a:lnTo>
                    <a:pt x="10305923" y="12671425"/>
                  </a:lnTo>
                  <a:lnTo>
                    <a:pt x="0" y="12671425"/>
                  </a:lnTo>
                  <a:lnTo>
                    <a:pt x="0" y="473583"/>
                  </a:lnTo>
                  <a:lnTo>
                    <a:pt x="296799" y="370840"/>
                  </a:lnTo>
                  <a:cubicBezTo>
                    <a:pt x="955421" y="160274"/>
                    <a:pt x="1643380" y="44196"/>
                    <a:pt x="2338324" y="28575"/>
                  </a:cubicBezTo>
                  <a:close/>
                </a:path>
              </a:pathLst>
            </a:custGeom>
            <a:blipFill>
              <a:blip r:embed="rId10"/>
              <a:stretch>
                <a:fillRect l="-25591" r="-36303"/>
              </a:stretch>
            </a:blipFill>
          </p:spPr>
          <p:txBody>
            <a:bodyPr/>
            <a:lstStyle/>
            <a:p>
              <a:endParaRPr lang="en-CA"/>
            </a:p>
          </p:txBody>
        </p:sp>
      </p:grpSp>
      <p:grpSp>
        <p:nvGrpSpPr>
          <p:cNvPr id="7" name="Group 7">
            <a:extLst>
              <a:ext uri="{FF2B5EF4-FFF2-40B4-BE49-F238E27FC236}">
                <a16:creationId xmlns:a16="http://schemas.microsoft.com/office/drawing/2014/main" id="{06C09A30-82A1-5871-A0C4-41DEF3A3E981}"/>
              </a:ext>
            </a:extLst>
          </p:cNvPr>
          <p:cNvGrpSpPr/>
          <p:nvPr/>
        </p:nvGrpSpPr>
        <p:grpSpPr>
          <a:xfrm rot="1800000">
            <a:off x="5011489" y="1324627"/>
            <a:ext cx="2536481" cy="411363"/>
            <a:chOff x="0" y="0"/>
            <a:chExt cx="3381974" cy="548484"/>
          </a:xfrm>
        </p:grpSpPr>
        <p:sp>
          <p:nvSpPr>
            <p:cNvPr id="8" name="Freeform 8">
              <a:extLst>
                <a:ext uri="{FF2B5EF4-FFF2-40B4-BE49-F238E27FC236}">
                  <a16:creationId xmlns:a16="http://schemas.microsoft.com/office/drawing/2014/main" id="{342BD42D-0285-451D-04D6-A624604CAEB7}"/>
                </a:ext>
              </a:extLst>
            </p:cNvPr>
            <p:cNvSpPr/>
            <p:nvPr/>
          </p:nvSpPr>
          <p:spPr>
            <a:xfrm>
              <a:off x="0" y="0"/>
              <a:ext cx="3381883" cy="548513"/>
            </a:xfrm>
            <a:custGeom>
              <a:avLst/>
              <a:gdLst/>
              <a:ahLst/>
              <a:cxnLst/>
              <a:rect l="l" t="t" r="r" b="b"/>
              <a:pathLst>
                <a:path w="3381883" h="548513">
                  <a:moveTo>
                    <a:pt x="0" y="274193"/>
                  </a:moveTo>
                  <a:cubicBezTo>
                    <a:pt x="0" y="122809"/>
                    <a:pt x="122809" y="0"/>
                    <a:pt x="274193" y="0"/>
                  </a:cubicBezTo>
                  <a:lnTo>
                    <a:pt x="3107690" y="0"/>
                  </a:lnTo>
                  <a:cubicBezTo>
                    <a:pt x="3259201" y="0"/>
                    <a:pt x="3381883" y="122809"/>
                    <a:pt x="3381883" y="274193"/>
                  </a:cubicBezTo>
                  <a:cubicBezTo>
                    <a:pt x="3381883" y="425577"/>
                    <a:pt x="3259074" y="548386"/>
                    <a:pt x="3107690" y="548386"/>
                  </a:cubicBezTo>
                  <a:lnTo>
                    <a:pt x="274193" y="548386"/>
                  </a:lnTo>
                  <a:cubicBezTo>
                    <a:pt x="122809" y="548513"/>
                    <a:pt x="0" y="425704"/>
                    <a:pt x="0" y="274193"/>
                  </a:cubicBezTo>
                  <a:close/>
                </a:path>
              </a:pathLst>
            </a:custGeom>
            <a:solidFill>
              <a:srgbClr val="F2F2F2"/>
            </a:solidFill>
          </p:spPr>
          <p:txBody>
            <a:bodyPr/>
            <a:lstStyle/>
            <a:p>
              <a:endParaRPr lang="en-CA"/>
            </a:p>
          </p:txBody>
        </p:sp>
      </p:grpSp>
      <p:grpSp>
        <p:nvGrpSpPr>
          <p:cNvPr id="9" name="Group 9">
            <a:extLst>
              <a:ext uri="{FF2B5EF4-FFF2-40B4-BE49-F238E27FC236}">
                <a16:creationId xmlns:a16="http://schemas.microsoft.com/office/drawing/2014/main" id="{B96A73EA-C3E0-1D14-6D4A-E5BBA34A97D8}"/>
              </a:ext>
            </a:extLst>
          </p:cNvPr>
          <p:cNvGrpSpPr/>
          <p:nvPr/>
        </p:nvGrpSpPr>
        <p:grpSpPr>
          <a:xfrm>
            <a:off x="5392881" y="8654158"/>
            <a:ext cx="3956217" cy="1632842"/>
            <a:chOff x="0" y="0"/>
            <a:chExt cx="5274956" cy="2177122"/>
          </a:xfrm>
        </p:grpSpPr>
        <p:sp>
          <p:nvSpPr>
            <p:cNvPr id="10" name="Freeform 10">
              <a:extLst>
                <a:ext uri="{FF2B5EF4-FFF2-40B4-BE49-F238E27FC236}">
                  <a16:creationId xmlns:a16="http://schemas.microsoft.com/office/drawing/2014/main" id="{24D8FF2B-4895-C607-37AA-066AD742C2DA}"/>
                </a:ext>
              </a:extLst>
            </p:cNvPr>
            <p:cNvSpPr/>
            <p:nvPr/>
          </p:nvSpPr>
          <p:spPr>
            <a:xfrm>
              <a:off x="-53340" y="-15113"/>
              <a:ext cx="5328285" cy="2192274"/>
            </a:xfrm>
            <a:custGeom>
              <a:avLst/>
              <a:gdLst/>
              <a:ahLst/>
              <a:cxnLst/>
              <a:rect l="l" t="t" r="r" b="b"/>
              <a:pathLst>
                <a:path w="5328285" h="2192274">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txBody>
            <a:bodyPr/>
            <a:lstStyle/>
            <a:p>
              <a:endParaRPr lang="en-CA"/>
            </a:p>
          </p:txBody>
        </p:sp>
      </p:grpSp>
      <p:sp>
        <p:nvSpPr>
          <p:cNvPr id="12" name="Freeform 8">
            <a:extLst>
              <a:ext uri="{FF2B5EF4-FFF2-40B4-BE49-F238E27FC236}">
                <a16:creationId xmlns:a16="http://schemas.microsoft.com/office/drawing/2014/main" id="{3DCBFBF7-5AA6-4CBD-A386-862A13788AE0}"/>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1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13" name="TextBox 14">
            <a:extLst>
              <a:ext uri="{FF2B5EF4-FFF2-40B4-BE49-F238E27FC236}">
                <a16:creationId xmlns:a16="http://schemas.microsoft.com/office/drawing/2014/main" id="{665CE5D7-5213-FD8E-733B-F1A2817B8A3B}"/>
              </a:ext>
            </a:extLst>
          </p:cNvPr>
          <p:cNvSpPr txBox="1"/>
          <p:nvPr/>
        </p:nvSpPr>
        <p:spPr>
          <a:xfrm>
            <a:off x="11125200" y="841265"/>
            <a:ext cx="6531295"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References</a:t>
            </a:r>
          </a:p>
        </p:txBody>
      </p:sp>
      <p:pic>
        <p:nvPicPr>
          <p:cNvPr id="11" name="Picture 10" descr="A logo of a sports team&#10;&#10;Description automatically generated">
            <a:extLst>
              <a:ext uri="{FF2B5EF4-FFF2-40B4-BE49-F238E27FC236}">
                <a16:creationId xmlns:a16="http://schemas.microsoft.com/office/drawing/2014/main" id="{ACCC5834-D727-F602-098C-61802D746C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extLst>
      <p:ext uri="{BB962C8B-B14F-4D97-AF65-F5344CB8AC3E}">
        <p14:creationId xmlns:p14="http://schemas.microsoft.com/office/powerpoint/2010/main" val="28948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2779-65D5-E65D-F069-03D71923896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D28DCF4-0468-56BD-9D8F-95807AA93934}"/>
              </a:ext>
            </a:extLst>
          </p:cNvPr>
          <p:cNvSpPr txBox="1"/>
          <p:nvPr/>
        </p:nvSpPr>
        <p:spPr>
          <a:xfrm>
            <a:off x="9829800" y="145305"/>
            <a:ext cx="7578432" cy="1234377"/>
          </a:xfrm>
          <a:prstGeom prst="rect">
            <a:avLst/>
          </a:prstGeom>
        </p:spPr>
        <p:txBody>
          <a:bodyPr wrap="square" lIns="0" tIns="0" rIns="0" bIns="0" rtlCol="0" anchor="t">
            <a:spAutoFit/>
          </a:bodyPr>
          <a:lstStyle/>
          <a:p>
            <a:pPr algn="r">
              <a:lnSpc>
                <a:spcPts val="10800"/>
              </a:lnSpc>
            </a:pPr>
            <a:r>
              <a:rPr lang="en-US" sz="7000" b="1" dirty="0">
                <a:solidFill>
                  <a:srgbClr val="EF233C"/>
                </a:solidFill>
                <a:latin typeface="Futura Ultra-Bold"/>
                <a:ea typeface="Futura Ultra-Bold"/>
                <a:cs typeface="Futura Ultra-Bold"/>
                <a:sym typeface="Futura Ultra-Bold"/>
              </a:rPr>
              <a:t>Dataset Snippet</a:t>
            </a:r>
          </a:p>
        </p:txBody>
      </p:sp>
      <p:grpSp>
        <p:nvGrpSpPr>
          <p:cNvPr id="3" name="Group 3">
            <a:extLst>
              <a:ext uri="{FF2B5EF4-FFF2-40B4-BE49-F238E27FC236}">
                <a16:creationId xmlns:a16="http://schemas.microsoft.com/office/drawing/2014/main" id="{4EE9D86A-5D1D-A312-84F0-0F62775D8974}"/>
              </a:ext>
            </a:extLst>
          </p:cNvPr>
          <p:cNvGrpSpPr/>
          <p:nvPr/>
        </p:nvGrpSpPr>
        <p:grpSpPr>
          <a:xfrm>
            <a:off x="3664214" y="0"/>
            <a:ext cx="5658816" cy="2538160"/>
            <a:chOff x="0" y="0"/>
            <a:chExt cx="7545088" cy="3384214"/>
          </a:xfrm>
        </p:grpSpPr>
        <p:sp>
          <p:nvSpPr>
            <p:cNvPr id="4" name="Freeform 4">
              <a:extLst>
                <a:ext uri="{FF2B5EF4-FFF2-40B4-BE49-F238E27FC236}">
                  <a16:creationId xmlns:a16="http://schemas.microsoft.com/office/drawing/2014/main" id="{B1298A91-07AB-7238-1029-7F7341DB3D68}"/>
                </a:ext>
              </a:extLst>
            </p:cNvPr>
            <p:cNvSpPr/>
            <p:nvPr/>
          </p:nvSpPr>
          <p:spPr>
            <a:xfrm>
              <a:off x="0" y="0"/>
              <a:ext cx="7733665" cy="3572764"/>
            </a:xfrm>
            <a:custGeom>
              <a:avLst/>
              <a:gdLst/>
              <a:ahLst/>
              <a:cxnLst/>
              <a:rect l="l" t="t" r="r" b="b"/>
              <a:pathLst>
                <a:path w="7733665" h="3572764">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EF233C"/>
            </a:solidFill>
          </p:spPr>
          <p:txBody>
            <a:bodyPr/>
            <a:lstStyle/>
            <a:p>
              <a:endParaRPr lang="en-CA"/>
            </a:p>
          </p:txBody>
        </p:sp>
      </p:grpSp>
      <p:grpSp>
        <p:nvGrpSpPr>
          <p:cNvPr id="7" name="Group 7">
            <a:extLst>
              <a:ext uri="{FF2B5EF4-FFF2-40B4-BE49-F238E27FC236}">
                <a16:creationId xmlns:a16="http://schemas.microsoft.com/office/drawing/2014/main" id="{B607CBAF-5D17-FCF3-B63E-EA64CF096055}"/>
              </a:ext>
            </a:extLst>
          </p:cNvPr>
          <p:cNvGrpSpPr/>
          <p:nvPr/>
        </p:nvGrpSpPr>
        <p:grpSpPr>
          <a:xfrm rot="1800000">
            <a:off x="5011489" y="1324627"/>
            <a:ext cx="2536481" cy="411363"/>
            <a:chOff x="0" y="0"/>
            <a:chExt cx="3381974" cy="548484"/>
          </a:xfrm>
        </p:grpSpPr>
        <p:sp>
          <p:nvSpPr>
            <p:cNvPr id="8" name="Freeform 8">
              <a:extLst>
                <a:ext uri="{FF2B5EF4-FFF2-40B4-BE49-F238E27FC236}">
                  <a16:creationId xmlns:a16="http://schemas.microsoft.com/office/drawing/2014/main" id="{31FEBCFD-CD3B-6C3D-D844-B387A63D77DE}"/>
                </a:ext>
              </a:extLst>
            </p:cNvPr>
            <p:cNvSpPr/>
            <p:nvPr/>
          </p:nvSpPr>
          <p:spPr>
            <a:xfrm>
              <a:off x="0" y="0"/>
              <a:ext cx="3381883" cy="548513"/>
            </a:xfrm>
            <a:custGeom>
              <a:avLst/>
              <a:gdLst/>
              <a:ahLst/>
              <a:cxnLst/>
              <a:rect l="l" t="t" r="r" b="b"/>
              <a:pathLst>
                <a:path w="3381883" h="548513">
                  <a:moveTo>
                    <a:pt x="0" y="274193"/>
                  </a:moveTo>
                  <a:cubicBezTo>
                    <a:pt x="0" y="122809"/>
                    <a:pt x="122809" y="0"/>
                    <a:pt x="274193" y="0"/>
                  </a:cubicBezTo>
                  <a:lnTo>
                    <a:pt x="3107690" y="0"/>
                  </a:lnTo>
                  <a:cubicBezTo>
                    <a:pt x="3259201" y="0"/>
                    <a:pt x="3381883" y="122809"/>
                    <a:pt x="3381883" y="274193"/>
                  </a:cubicBezTo>
                  <a:cubicBezTo>
                    <a:pt x="3381883" y="425577"/>
                    <a:pt x="3259074" y="548386"/>
                    <a:pt x="3107690" y="548386"/>
                  </a:cubicBezTo>
                  <a:lnTo>
                    <a:pt x="274193" y="548386"/>
                  </a:lnTo>
                  <a:cubicBezTo>
                    <a:pt x="122809" y="548513"/>
                    <a:pt x="0" y="425704"/>
                    <a:pt x="0" y="274193"/>
                  </a:cubicBezTo>
                  <a:close/>
                </a:path>
              </a:pathLst>
            </a:custGeom>
            <a:solidFill>
              <a:srgbClr val="F2F2F2"/>
            </a:solidFill>
          </p:spPr>
          <p:txBody>
            <a:bodyPr/>
            <a:lstStyle/>
            <a:p>
              <a:endParaRPr lang="en-CA"/>
            </a:p>
          </p:txBody>
        </p:sp>
      </p:grpSp>
      <p:grpSp>
        <p:nvGrpSpPr>
          <p:cNvPr id="9" name="Group 9">
            <a:extLst>
              <a:ext uri="{FF2B5EF4-FFF2-40B4-BE49-F238E27FC236}">
                <a16:creationId xmlns:a16="http://schemas.microsoft.com/office/drawing/2014/main" id="{6BB2CEA4-DADE-E27C-5838-081BA9505CDF}"/>
              </a:ext>
            </a:extLst>
          </p:cNvPr>
          <p:cNvGrpSpPr/>
          <p:nvPr/>
        </p:nvGrpSpPr>
        <p:grpSpPr>
          <a:xfrm>
            <a:off x="5392881" y="8654158"/>
            <a:ext cx="3956217" cy="1632842"/>
            <a:chOff x="0" y="0"/>
            <a:chExt cx="5274956" cy="2177122"/>
          </a:xfrm>
        </p:grpSpPr>
        <p:sp>
          <p:nvSpPr>
            <p:cNvPr id="10" name="Freeform 10">
              <a:extLst>
                <a:ext uri="{FF2B5EF4-FFF2-40B4-BE49-F238E27FC236}">
                  <a16:creationId xmlns:a16="http://schemas.microsoft.com/office/drawing/2014/main" id="{BCEE7799-33BD-2C68-6329-F4927105C895}"/>
                </a:ext>
              </a:extLst>
            </p:cNvPr>
            <p:cNvSpPr/>
            <p:nvPr/>
          </p:nvSpPr>
          <p:spPr>
            <a:xfrm>
              <a:off x="-53340" y="-15113"/>
              <a:ext cx="5328285" cy="2192274"/>
            </a:xfrm>
            <a:custGeom>
              <a:avLst/>
              <a:gdLst/>
              <a:ahLst/>
              <a:cxnLst/>
              <a:rect l="l" t="t" r="r" b="b"/>
              <a:pathLst>
                <a:path w="5328285" h="2192274">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txBody>
            <a:bodyPr/>
            <a:lstStyle/>
            <a:p>
              <a:endParaRPr lang="en-CA"/>
            </a:p>
          </p:txBody>
        </p:sp>
      </p:grpSp>
      <p:sp>
        <p:nvSpPr>
          <p:cNvPr id="12" name="Freeform 8">
            <a:extLst>
              <a:ext uri="{FF2B5EF4-FFF2-40B4-BE49-F238E27FC236}">
                <a16:creationId xmlns:a16="http://schemas.microsoft.com/office/drawing/2014/main" id="{5E2D80AA-1A75-A0B2-741B-623F0DE21724}"/>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13" name="Picture 12">
            <a:extLst>
              <a:ext uri="{FF2B5EF4-FFF2-40B4-BE49-F238E27FC236}">
                <a16:creationId xmlns:a16="http://schemas.microsoft.com/office/drawing/2014/main" id="{A8C719A4-B5D4-3B41-5969-3584722E3FF8}"/>
              </a:ext>
            </a:extLst>
          </p:cNvPr>
          <p:cNvPicPr>
            <a:picLocks noChangeAspect="1"/>
          </p:cNvPicPr>
          <p:nvPr/>
        </p:nvPicPr>
        <p:blipFill>
          <a:blip r:embed="rId3"/>
          <a:stretch>
            <a:fillRect/>
          </a:stretch>
        </p:blipFill>
        <p:spPr>
          <a:xfrm>
            <a:off x="3405116" y="2479183"/>
            <a:ext cx="10463284" cy="3118927"/>
          </a:xfrm>
          <a:prstGeom prst="rect">
            <a:avLst/>
          </a:prstGeom>
        </p:spPr>
      </p:pic>
      <p:pic>
        <p:nvPicPr>
          <p:cNvPr id="15" name="Picture 14">
            <a:extLst>
              <a:ext uri="{FF2B5EF4-FFF2-40B4-BE49-F238E27FC236}">
                <a16:creationId xmlns:a16="http://schemas.microsoft.com/office/drawing/2014/main" id="{4919C6FF-734B-BFD2-5BCF-D0164914E922}"/>
              </a:ext>
            </a:extLst>
          </p:cNvPr>
          <p:cNvPicPr>
            <a:picLocks noChangeAspect="1"/>
          </p:cNvPicPr>
          <p:nvPr/>
        </p:nvPicPr>
        <p:blipFill>
          <a:blip r:embed="rId4"/>
          <a:stretch>
            <a:fillRect/>
          </a:stretch>
        </p:blipFill>
        <p:spPr>
          <a:xfrm>
            <a:off x="3422176" y="5798427"/>
            <a:ext cx="10463284" cy="2512116"/>
          </a:xfrm>
          <a:prstGeom prst="rect">
            <a:avLst/>
          </a:prstGeom>
        </p:spPr>
      </p:pic>
      <p:pic>
        <p:nvPicPr>
          <p:cNvPr id="11" name="Picture 10" descr="A logo of a sports team&#10;&#10;Description automatically generated">
            <a:extLst>
              <a:ext uri="{FF2B5EF4-FFF2-40B4-BE49-F238E27FC236}">
                <a16:creationId xmlns:a16="http://schemas.microsoft.com/office/drawing/2014/main" id="{6E2446C8-A777-9C58-BEED-BAF6DBC98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extLst>
      <p:ext uri="{BB962C8B-B14F-4D97-AF65-F5344CB8AC3E}">
        <p14:creationId xmlns:p14="http://schemas.microsoft.com/office/powerpoint/2010/main" val="3386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11810"/>
            <a:ext cx="7892343" cy="541880"/>
          </a:xfrm>
          <a:prstGeom prst="rect">
            <a:avLst/>
          </a:prstGeom>
        </p:spPr>
        <p:txBody>
          <a:bodyPr lIns="0" tIns="0" rIns="0" bIns="0" rtlCol="0" anchor="t">
            <a:spAutoFit/>
          </a:bodyPr>
          <a:lstStyle/>
          <a:p>
            <a:pPr algn="l">
              <a:lnSpc>
                <a:spcPts val="3600"/>
              </a:lnSpc>
            </a:pPr>
            <a:r>
              <a:rPr lang="en-US" sz="7000" b="1">
                <a:solidFill>
                  <a:srgbClr val="EF233C"/>
                </a:solidFill>
                <a:latin typeface="Futura Ultra-Bold"/>
                <a:ea typeface="Futura Ultra-Bold"/>
                <a:cs typeface="Futura Ultra-Bold"/>
                <a:sym typeface="Futura Ultra-Bold"/>
              </a:rPr>
              <a:t>Main Objective</a:t>
            </a:r>
            <a:endParaRPr lang="en-US" sz="7000" b="1" dirty="0">
              <a:solidFill>
                <a:srgbClr val="EF233C"/>
              </a:solidFill>
              <a:latin typeface="Futura Ultra-Bold"/>
              <a:ea typeface="Futura Ultra-Bold"/>
              <a:cs typeface="Futura Ultra-Bold"/>
              <a:sym typeface="Futura Ultra-Bold"/>
            </a:endParaRPr>
          </a:p>
        </p:txBody>
      </p:sp>
      <p:sp>
        <p:nvSpPr>
          <p:cNvPr id="3" name="TextBox 3"/>
          <p:cNvSpPr txBox="1"/>
          <p:nvPr/>
        </p:nvSpPr>
        <p:spPr>
          <a:xfrm>
            <a:off x="1028700" y="3935775"/>
            <a:ext cx="8115300" cy="2000484"/>
          </a:xfrm>
          <a:prstGeom prst="rect">
            <a:avLst/>
          </a:prstGeom>
        </p:spPr>
        <p:txBody>
          <a:bodyPr wrap="square" lIns="0" tIns="0" rIns="0" bIns="0" rtlCol="0" anchor="t">
            <a:spAutoFit/>
          </a:bodyPr>
          <a:lstStyle/>
          <a:p>
            <a:pPr marL="162877" lvl="1" algn="just">
              <a:lnSpc>
                <a:spcPts val="3240"/>
              </a:lnSpc>
            </a:pPr>
            <a:r>
              <a:rPr lang="en-US" sz="1800" dirty="0">
                <a:solidFill>
                  <a:srgbClr val="000000"/>
                </a:solidFill>
                <a:latin typeface="Futura"/>
                <a:ea typeface="Futura"/>
                <a:cs typeface="Futura"/>
                <a:sym typeface="Futura"/>
              </a:rPr>
              <a:t>“Toronto FC’s facility management seeks to maintain equipment efficiency while reducing costs and downtime. By leveraging predictive maintenance algorithms, they aim to analyze historical data to anticipate failures and enable proactive repairs, avoiding costly emergency breakdowns”.</a:t>
            </a:r>
          </a:p>
        </p:txBody>
      </p:sp>
      <p:grpSp>
        <p:nvGrpSpPr>
          <p:cNvPr id="4" name="Group 4"/>
          <p:cNvGrpSpPr/>
          <p:nvPr/>
        </p:nvGrpSpPr>
        <p:grpSpPr>
          <a:xfrm>
            <a:off x="10371557" y="12424"/>
            <a:ext cx="7182512" cy="3378476"/>
            <a:chOff x="0" y="0"/>
            <a:chExt cx="9576682" cy="4504634"/>
          </a:xfrm>
        </p:grpSpPr>
        <p:sp>
          <p:nvSpPr>
            <p:cNvPr id="5" name="Freeform 5"/>
            <p:cNvSpPr/>
            <p:nvPr/>
          </p:nvSpPr>
          <p:spPr>
            <a:xfrm>
              <a:off x="0" y="0"/>
              <a:ext cx="9775444" cy="4703445"/>
            </a:xfrm>
            <a:custGeom>
              <a:avLst/>
              <a:gdLst/>
              <a:ahLst/>
              <a:cxnLst/>
              <a:rect l="l" t="t" r="r" b="b"/>
              <a:pathLst>
                <a:path w="9775444" h="4703445">
                  <a:moveTo>
                    <a:pt x="0" y="0"/>
                  </a:moveTo>
                  <a:lnTo>
                    <a:pt x="5598287" y="0"/>
                  </a:lnTo>
                  <a:lnTo>
                    <a:pt x="8876665" y="1892808"/>
                  </a:lnTo>
                  <a:cubicBezTo>
                    <a:pt x="9546082" y="2279269"/>
                    <a:pt x="9775444" y="3135249"/>
                    <a:pt x="9388983" y="3804666"/>
                  </a:cubicBezTo>
                  <a:cubicBezTo>
                    <a:pt x="9002523" y="4474083"/>
                    <a:pt x="8146542" y="4703445"/>
                    <a:pt x="7477125" y="4316984"/>
                  </a:cubicBezTo>
                  <a:close/>
                </a:path>
              </a:pathLst>
            </a:custGeom>
            <a:solidFill>
              <a:srgbClr val="EF233C"/>
            </a:solidFill>
          </p:spPr>
          <p:txBody>
            <a:bodyPr/>
            <a:lstStyle/>
            <a:p>
              <a:endParaRPr lang="en-CA"/>
            </a:p>
          </p:txBody>
        </p:sp>
      </p:grpSp>
      <p:grpSp>
        <p:nvGrpSpPr>
          <p:cNvPr id="8" name="Group 8"/>
          <p:cNvGrpSpPr/>
          <p:nvPr/>
        </p:nvGrpSpPr>
        <p:grpSpPr>
          <a:xfrm rot="1800000">
            <a:off x="12534517" y="8475859"/>
            <a:ext cx="2629551" cy="601176"/>
            <a:chOff x="0" y="0"/>
            <a:chExt cx="3506068" cy="801568"/>
          </a:xfrm>
        </p:grpSpPr>
        <p:sp>
          <p:nvSpPr>
            <p:cNvPr id="9" name="Freeform 9"/>
            <p:cNvSpPr/>
            <p:nvPr/>
          </p:nvSpPr>
          <p:spPr>
            <a:xfrm>
              <a:off x="0" y="0"/>
              <a:ext cx="3506089" cy="801624"/>
            </a:xfrm>
            <a:custGeom>
              <a:avLst/>
              <a:gdLst/>
              <a:ahLst/>
              <a:cxnLst/>
              <a:rect l="l" t="t" r="r" b="b"/>
              <a:pathLst>
                <a:path w="3506089" h="801624">
                  <a:moveTo>
                    <a:pt x="0" y="400812"/>
                  </a:moveTo>
                  <a:cubicBezTo>
                    <a:pt x="0" y="179451"/>
                    <a:pt x="179451" y="0"/>
                    <a:pt x="400812" y="0"/>
                  </a:cubicBezTo>
                  <a:lnTo>
                    <a:pt x="3105277" y="0"/>
                  </a:lnTo>
                  <a:cubicBezTo>
                    <a:pt x="3326638" y="0"/>
                    <a:pt x="3506089" y="179451"/>
                    <a:pt x="3506089" y="400812"/>
                  </a:cubicBezTo>
                  <a:cubicBezTo>
                    <a:pt x="3506089" y="622173"/>
                    <a:pt x="3326638" y="801624"/>
                    <a:pt x="3105277" y="801624"/>
                  </a:cubicBezTo>
                  <a:lnTo>
                    <a:pt x="400812" y="801624"/>
                  </a:lnTo>
                  <a:cubicBezTo>
                    <a:pt x="179451" y="801624"/>
                    <a:pt x="0" y="622173"/>
                    <a:pt x="0" y="400812"/>
                  </a:cubicBezTo>
                  <a:close/>
                </a:path>
              </a:pathLst>
            </a:custGeom>
            <a:solidFill>
              <a:srgbClr val="EF233C"/>
            </a:solidFill>
          </p:spPr>
          <p:txBody>
            <a:bodyPr/>
            <a:lstStyle/>
            <a:p>
              <a:endParaRPr lang="en-CA"/>
            </a:p>
          </p:txBody>
        </p:sp>
      </p:grpSp>
      <p:grpSp>
        <p:nvGrpSpPr>
          <p:cNvPr id="10" name="Group 10"/>
          <p:cNvGrpSpPr/>
          <p:nvPr/>
        </p:nvGrpSpPr>
        <p:grpSpPr>
          <a:xfrm rot="1800000">
            <a:off x="15257803" y="1541500"/>
            <a:ext cx="1750264" cy="1145520"/>
            <a:chOff x="0" y="0"/>
            <a:chExt cx="2333686" cy="1527360"/>
          </a:xfrm>
        </p:grpSpPr>
        <p:sp>
          <p:nvSpPr>
            <p:cNvPr id="11" name="Freeform 11"/>
            <p:cNvSpPr/>
            <p:nvPr/>
          </p:nvSpPr>
          <p:spPr>
            <a:xfrm>
              <a:off x="0" y="0"/>
              <a:ext cx="2333625" cy="1527302"/>
            </a:xfrm>
            <a:custGeom>
              <a:avLst/>
              <a:gdLst/>
              <a:ahLst/>
              <a:cxnLst/>
              <a:rect l="l" t="t" r="r" b="b"/>
              <a:pathLst>
                <a:path w="2333625" h="1527302">
                  <a:moveTo>
                    <a:pt x="0" y="763651"/>
                  </a:moveTo>
                  <a:cubicBezTo>
                    <a:pt x="0" y="341884"/>
                    <a:pt x="341884" y="0"/>
                    <a:pt x="763651" y="0"/>
                  </a:cubicBezTo>
                  <a:lnTo>
                    <a:pt x="1569974" y="0"/>
                  </a:lnTo>
                  <a:cubicBezTo>
                    <a:pt x="1991741" y="0"/>
                    <a:pt x="2333625" y="341884"/>
                    <a:pt x="2333625" y="763651"/>
                  </a:cubicBezTo>
                  <a:cubicBezTo>
                    <a:pt x="2333625" y="1185418"/>
                    <a:pt x="1991741" y="1527302"/>
                    <a:pt x="1569974" y="1527302"/>
                  </a:cubicBezTo>
                  <a:lnTo>
                    <a:pt x="763651" y="1527302"/>
                  </a:lnTo>
                  <a:cubicBezTo>
                    <a:pt x="341884" y="1527302"/>
                    <a:pt x="0" y="1185418"/>
                    <a:pt x="0" y="763651"/>
                  </a:cubicBezTo>
                  <a:close/>
                </a:path>
              </a:pathLst>
            </a:custGeom>
            <a:solidFill>
              <a:srgbClr val="FFFFFF"/>
            </a:solidFill>
          </p:spPr>
          <p:txBody>
            <a:bodyPr/>
            <a:lstStyle/>
            <a:p>
              <a:endParaRPr lang="en-CA"/>
            </a:p>
          </p:txBody>
        </p:sp>
      </p:grpSp>
      <p:pic>
        <p:nvPicPr>
          <p:cNvPr id="13" name="Picture 12" descr="A logo of a sports team&#10;&#10;Description automatically generated">
            <a:extLst>
              <a:ext uri="{FF2B5EF4-FFF2-40B4-BE49-F238E27FC236}">
                <a16:creationId xmlns:a16="http://schemas.microsoft.com/office/drawing/2014/main" id="{D4F49EF6-7DC2-CA3D-941F-4EA7DAF38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4928" y="3411810"/>
            <a:ext cx="7421445" cy="4169909"/>
          </a:xfrm>
          <a:prstGeom prst="rect">
            <a:avLst/>
          </a:prstGeom>
        </p:spPr>
      </p:pic>
      <p:sp>
        <p:nvSpPr>
          <p:cNvPr id="14" name="Freeform 8">
            <a:extLst>
              <a:ext uri="{FF2B5EF4-FFF2-40B4-BE49-F238E27FC236}">
                <a16:creationId xmlns:a16="http://schemas.microsoft.com/office/drawing/2014/main" id="{59CDC818-521D-AA49-8AD1-C7147C168F65}"/>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7356" y="1348740"/>
            <a:ext cx="6673737" cy="3337560"/>
            <a:chOff x="0" y="0"/>
            <a:chExt cx="8898316" cy="4450080"/>
          </a:xfrm>
        </p:grpSpPr>
        <p:sp>
          <p:nvSpPr>
            <p:cNvPr id="3" name="Freeform 3"/>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4" name="Group 4"/>
          <p:cNvGrpSpPr/>
          <p:nvPr/>
        </p:nvGrpSpPr>
        <p:grpSpPr>
          <a:xfrm>
            <a:off x="1028700" y="1781919"/>
            <a:ext cx="2077311" cy="2471202"/>
            <a:chOff x="0" y="0"/>
            <a:chExt cx="2769748" cy="3294936"/>
          </a:xfrm>
        </p:grpSpPr>
        <p:sp>
          <p:nvSpPr>
            <p:cNvPr id="5" name="Freeform 5"/>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grpSp>
        <p:nvGrpSpPr>
          <p:cNvPr id="6" name="Group 6"/>
          <p:cNvGrpSpPr/>
          <p:nvPr/>
        </p:nvGrpSpPr>
        <p:grpSpPr>
          <a:xfrm>
            <a:off x="10585563" y="1348740"/>
            <a:ext cx="6673737" cy="3337560"/>
            <a:chOff x="0" y="0"/>
            <a:chExt cx="8898316" cy="4450080"/>
          </a:xfrm>
        </p:grpSpPr>
        <p:sp>
          <p:nvSpPr>
            <p:cNvPr id="7" name="Freeform 7"/>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8" name="Group 8"/>
          <p:cNvGrpSpPr/>
          <p:nvPr/>
        </p:nvGrpSpPr>
        <p:grpSpPr>
          <a:xfrm>
            <a:off x="9546907" y="1781919"/>
            <a:ext cx="2077311" cy="2471202"/>
            <a:chOff x="0" y="0"/>
            <a:chExt cx="2769748" cy="3294936"/>
          </a:xfrm>
        </p:grpSpPr>
        <p:sp>
          <p:nvSpPr>
            <p:cNvPr id="9" name="Freeform 9"/>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grpSp>
        <p:nvGrpSpPr>
          <p:cNvPr id="10" name="Group 10"/>
          <p:cNvGrpSpPr/>
          <p:nvPr/>
        </p:nvGrpSpPr>
        <p:grpSpPr>
          <a:xfrm>
            <a:off x="2067356" y="5600700"/>
            <a:ext cx="6673737" cy="3337560"/>
            <a:chOff x="0" y="0"/>
            <a:chExt cx="8898316" cy="4450080"/>
          </a:xfrm>
        </p:grpSpPr>
        <p:sp>
          <p:nvSpPr>
            <p:cNvPr id="11" name="Freeform 11"/>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12" name="Group 12"/>
          <p:cNvGrpSpPr/>
          <p:nvPr/>
        </p:nvGrpSpPr>
        <p:grpSpPr>
          <a:xfrm>
            <a:off x="1028700" y="6033879"/>
            <a:ext cx="2077311" cy="2471202"/>
            <a:chOff x="0" y="0"/>
            <a:chExt cx="2769748" cy="3294936"/>
          </a:xfrm>
        </p:grpSpPr>
        <p:sp>
          <p:nvSpPr>
            <p:cNvPr id="13" name="Freeform 13"/>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grpSp>
        <p:nvGrpSpPr>
          <p:cNvPr id="14" name="Group 14"/>
          <p:cNvGrpSpPr/>
          <p:nvPr/>
        </p:nvGrpSpPr>
        <p:grpSpPr>
          <a:xfrm>
            <a:off x="10585563" y="5600700"/>
            <a:ext cx="6673737" cy="3337560"/>
            <a:chOff x="0" y="0"/>
            <a:chExt cx="8898316" cy="4450080"/>
          </a:xfrm>
        </p:grpSpPr>
        <p:sp>
          <p:nvSpPr>
            <p:cNvPr id="15" name="Freeform 15"/>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16" name="Group 16"/>
          <p:cNvGrpSpPr/>
          <p:nvPr/>
        </p:nvGrpSpPr>
        <p:grpSpPr>
          <a:xfrm>
            <a:off x="9546907" y="6033879"/>
            <a:ext cx="2077311" cy="2471202"/>
            <a:chOff x="0" y="0"/>
            <a:chExt cx="2769748" cy="3294936"/>
          </a:xfrm>
        </p:grpSpPr>
        <p:sp>
          <p:nvSpPr>
            <p:cNvPr id="17" name="Freeform 17"/>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sp>
        <p:nvSpPr>
          <p:cNvPr id="18" name="Freeform 18"/>
          <p:cNvSpPr/>
          <p:nvPr/>
        </p:nvSpPr>
        <p:spPr>
          <a:xfrm>
            <a:off x="10060404" y="6744321"/>
            <a:ext cx="1050319" cy="1050319"/>
          </a:xfrm>
          <a:custGeom>
            <a:avLst/>
            <a:gdLst/>
            <a:ahLst/>
            <a:cxnLst/>
            <a:rect l="l" t="t" r="r" b="b"/>
            <a:pathLst>
              <a:path w="1050319" h="1050319">
                <a:moveTo>
                  <a:pt x="0" y="0"/>
                </a:moveTo>
                <a:lnTo>
                  <a:pt x="1050318" y="0"/>
                </a:lnTo>
                <a:lnTo>
                  <a:pt x="1050318" y="1050318"/>
                </a:lnTo>
                <a:lnTo>
                  <a:pt x="0" y="1050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9" name="Freeform 19"/>
          <p:cNvSpPr/>
          <p:nvPr/>
        </p:nvSpPr>
        <p:spPr>
          <a:xfrm>
            <a:off x="10060404" y="2492361"/>
            <a:ext cx="1050319" cy="1050319"/>
          </a:xfrm>
          <a:custGeom>
            <a:avLst/>
            <a:gdLst/>
            <a:ahLst/>
            <a:cxnLst/>
            <a:rect l="l" t="t" r="r" b="b"/>
            <a:pathLst>
              <a:path w="1050319" h="1050319">
                <a:moveTo>
                  <a:pt x="0" y="0"/>
                </a:moveTo>
                <a:lnTo>
                  <a:pt x="1050318" y="0"/>
                </a:lnTo>
                <a:lnTo>
                  <a:pt x="1050318" y="1050318"/>
                </a:lnTo>
                <a:lnTo>
                  <a:pt x="0" y="1050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0" name="Freeform 20"/>
          <p:cNvSpPr/>
          <p:nvPr/>
        </p:nvSpPr>
        <p:spPr>
          <a:xfrm>
            <a:off x="1542196" y="6744321"/>
            <a:ext cx="1050319" cy="1050319"/>
          </a:xfrm>
          <a:custGeom>
            <a:avLst/>
            <a:gdLst/>
            <a:ahLst/>
            <a:cxnLst/>
            <a:rect l="l" t="t" r="r" b="b"/>
            <a:pathLst>
              <a:path w="1050319" h="1050319">
                <a:moveTo>
                  <a:pt x="0" y="0"/>
                </a:moveTo>
                <a:lnTo>
                  <a:pt x="1050319" y="0"/>
                </a:lnTo>
                <a:lnTo>
                  <a:pt x="1050319" y="1050318"/>
                </a:lnTo>
                <a:lnTo>
                  <a:pt x="0" y="10503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1" name="Freeform 21"/>
          <p:cNvSpPr/>
          <p:nvPr/>
        </p:nvSpPr>
        <p:spPr>
          <a:xfrm>
            <a:off x="1561293" y="2492361"/>
            <a:ext cx="1012125" cy="1050319"/>
          </a:xfrm>
          <a:custGeom>
            <a:avLst/>
            <a:gdLst/>
            <a:ahLst/>
            <a:cxnLst/>
            <a:rect l="l" t="t" r="r" b="b"/>
            <a:pathLst>
              <a:path w="1012125" h="1050319">
                <a:moveTo>
                  <a:pt x="0" y="0"/>
                </a:moveTo>
                <a:lnTo>
                  <a:pt x="1012125" y="0"/>
                </a:lnTo>
                <a:lnTo>
                  <a:pt x="1012125" y="1050318"/>
                </a:lnTo>
                <a:lnTo>
                  <a:pt x="0" y="10503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2" name="TextBox 22"/>
          <p:cNvSpPr txBox="1"/>
          <p:nvPr/>
        </p:nvSpPr>
        <p:spPr>
          <a:xfrm>
            <a:off x="3360642" y="1349221"/>
            <a:ext cx="3390597" cy="461665"/>
          </a:xfrm>
          <a:prstGeom prst="rect">
            <a:avLst/>
          </a:prstGeom>
        </p:spPr>
        <p:txBody>
          <a:bodyPr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Task</a:t>
            </a:r>
          </a:p>
        </p:txBody>
      </p:sp>
      <p:sp>
        <p:nvSpPr>
          <p:cNvPr id="23" name="TextBox 23"/>
          <p:cNvSpPr txBox="1"/>
          <p:nvPr/>
        </p:nvSpPr>
        <p:spPr>
          <a:xfrm>
            <a:off x="3360642" y="1954381"/>
            <a:ext cx="5128990" cy="1609351"/>
          </a:xfrm>
          <a:prstGeom prst="rect">
            <a:avLst/>
          </a:prstGeom>
        </p:spPr>
        <p:txBody>
          <a:bodyPr lIns="0" tIns="0" rIns="0" bIns="0" rtlCol="0" anchor="t">
            <a:spAutoFit/>
          </a:bodyPr>
          <a:lstStyle/>
          <a:p>
            <a:pPr algn="just">
              <a:lnSpc>
                <a:spcPct val="150000"/>
              </a:lnSpc>
            </a:pPr>
            <a:r>
              <a:rPr lang="en-US" sz="1800" b="0" i="0" u="none" strike="noStrike" baseline="0" dirty="0">
                <a:solidFill>
                  <a:srgbClr val="58595B"/>
                </a:solidFill>
                <a:latin typeface="Futura"/>
              </a:rPr>
              <a:t>To outline the components needed to develop such a solution, highlighting which machine-learning models would be appropriate</a:t>
            </a:r>
            <a:endParaRPr lang="en-US" sz="1800" dirty="0">
              <a:solidFill>
                <a:srgbClr val="000000"/>
              </a:solidFill>
              <a:latin typeface="Futura"/>
              <a:ea typeface="Futura"/>
              <a:cs typeface="Futura"/>
              <a:sym typeface="Futura"/>
            </a:endParaRPr>
          </a:p>
        </p:txBody>
      </p:sp>
      <p:sp>
        <p:nvSpPr>
          <p:cNvPr id="24" name="TextBox 24"/>
          <p:cNvSpPr txBox="1"/>
          <p:nvPr/>
        </p:nvSpPr>
        <p:spPr>
          <a:xfrm>
            <a:off x="11733472" y="1337910"/>
            <a:ext cx="3390597" cy="523875"/>
          </a:xfrm>
          <a:prstGeom prst="rect">
            <a:avLst/>
          </a:prstGeom>
        </p:spPr>
        <p:txBody>
          <a:bodyPr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Mission</a:t>
            </a:r>
          </a:p>
        </p:txBody>
      </p:sp>
      <p:sp>
        <p:nvSpPr>
          <p:cNvPr id="25" name="TextBox 25"/>
          <p:cNvSpPr txBox="1"/>
          <p:nvPr/>
        </p:nvSpPr>
        <p:spPr>
          <a:xfrm>
            <a:off x="11733472" y="1812770"/>
            <a:ext cx="5128990" cy="778355"/>
          </a:xfrm>
          <a:prstGeom prst="rect">
            <a:avLst/>
          </a:prstGeom>
        </p:spPr>
        <p:txBody>
          <a:bodyPr lIns="0" tIns="0" rIns="0" bIns="0" rtlCol="0" anchor="t">
            <a:spAutoFit/>
          </a:bodyPr>
          <a:lstStyle/>
          <a:p>
            <a:pPr algn="just">
              <a:lnSpc>
                <a:spcPct val="150000"/>
              </a:lnSpc>
            </a:pPr>
            <a:r>
              <a:rPr lang="en-US" dirty="0">
                <a:solidFill>
                  <a:srgbClr val="58595B"/>
                </a:solidFill>
                <a:latin typeface="Futura"/>
              </a:rPr>
              <a:t>To build and predict maintenance for Toronto using a  researched Machine Learning model.</a:t>
            </a:r>
            <a:endParaRPr lang="en-US" sz="1800" dirty="0">
              <a:solidFill>
                <a:srgbClr val="000000"/>
              </a:solidFill>
              <a:latin typeface="Futura"/>
              <a:ea typeface="Futura"/>
              <a:cs typeface="Futura"/>
              <a:sym typeface="Futura"/>
            </a:endParaRPr>
          </a:p>
        </p:txBody>
      </p:sp>
      <p:sp>
        <p:nvSpPr>
          <p:cNvPr id="26" name="TextBox 26"/>
          <p:cNvSpPr txBox="1"/>
          <p:nvPr/>
        </p:nvSpPr>
        <p:spPr>
          <a:xfrm>
            <a:off x="3215263" y="5582918"/>
            <a:ext cx="3390597" cy="461665"/>
          </a:xfrm>
          <a:prstGeom prst="rect">
            <a:avLst/>
          </a:prstGeom>
        </p:spPr>
        <p:txBody>
          <a:bodyPr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Deliverables</a:t>
            </a:r>
          </a:p>
        </p:txBody>
      </p:sp>
      <p:sp>
        <p:nvSpPr>
          <p:cNvPr id="27" name="TextBox 27"/>
          <p:cNvSpPr txBox="1"/>
          <p:nvPr/>
        </p:nvSpPr>
        <p:spPr>
          <a:xfrm>
            <a:off x="3163842" y="5981096"/>
            <a:ext cx="5128990" cy="2855846"/>
          </a:xfrm>
          <a:prstGeom prst="rect">
            <a:avLst/>
          </a:prstGeom>
        </p:spPr>
        <p:txBody>
          <a:bodyPr lIns="0" tIns="0" rIns="0" bIns="0" rtlCol="0" anchor="t">
            <a:spAutoFit/>
          </a:bodyPr>
          <a:lstStyle/>
          <a:p>
            <a:pPr algn="just">
              <a:lnSpc>
                <a:spcPct val="150000"/>
              </a:lnSpc>
            </a:pPr>
            <a:r>
              <a:rPr lang="en-US" sz="1800" dirty="0">
                <a:solidFill>
                  <a:srgbClr val="000000"/>
                </a:solidFill>
                <a:latin typeface="Futura"/>
                <a:ea typeface="Futura"/>
                <a:cs typeface="Futura"/>
                <a:sym typeface="Futura"/>
              </a:rPr>
              <a:t>● Discuss and define the potential data requirements essential for constructing</a:t>
            </a:r>
          </a:p>
          <a:p>
            <a:pPr algn="just">
              <a:lnSpc>
                <a:spcPct val="150000"/>
              </a:lnSpc>
            </a:pPr>
            <a:r>
              <a:rPr lang="en-US" sz="1800" dirty="0">
                <a:solidFill>
                  <a:srgbClr val="000000"/>
                </a:solidFill>
                <a:latin typeface="Futura"/>
                <a:ea typeface="Futura"/>
                <a:cs typeface="Futura"/>
                <a:sym typeface="Futura"/>
              </a:rPr>
              <a:t>predictive maintenance models tailored to Toronto FC’s facility management.</a:t>
            </a:r>
          </a:p>
          <a:p>
            <a:pPr algn="just">
              <a:lnSpc>
                <a:spcPct val="150000"/>
              </a:lnSpc>
            </a:pPr>
            <a:r>
              <a:rPr lang="en-US" sz="1800" dirty="0">
                <a:solidFill>
                  <a:srgbClr val="000000"/>
                </a:solidFill>
                <a:latin typeface="Futura"/>
                <a:ea typeface="Futura"/>
                <a:cs typeface="Futura"/>
                <a:sym typeface="Futura"/>
              </a:rPr>
              <a:t>● Select appropriate machine-learning algorithms designed for predictive</a:t>
            </a:r>
          </a:p>
          <a:p>
            <a:pPr algn="just">
              <a:lnSpc>
                <a:spcPct val="150000"/>
              </a:lnSpc>
            </a:pPr>
            <a:r>
              <a:rPr lang="en-US" sz="1800" dirty="0">
                <a:solidFill>
                  <a:srgbClr val="000000"/>
                </a:solidFill>
                <a:latin typeface="Futura"/>
                <a:ea typeface="Futura"/>
                <a:cs typeface="Futura"/>
                <a:sym typeface="Futura"/>
              </a:rPr>
              <a:t>maintenance.</a:t>
            </a:r>
          </a:p>
        </p:txBody>
      </p:sp>
      <p:sp>
        <p:nvSpPr>
          <p:cNvPr id="28" name="TextBox 28"/>
          <p:cNvSpPr txBox="1"/>
          <p:nvPr/>
        </p:nvSpPr>
        <p:spPr>
          <a:xfrm>
            <a:off x="11733561" y="5719159"/>
            <a:ext cx="3390597" cy="461665"/>
          </a:xfrm>
          <a:prstGeom prst="rect">
            <a:avLst/>
          </a:prstGeom>
        </p:spPr>
        <p:txBody>
          <a:bodyPr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Deliverables</a:t>
            </a:r>
          </a:p>
        </p:txBody>
      </p:sp>
      <p:sp>
        <p:nvSpPr>
          <p:cNvPr id="29" name="TextBox 29"/>
          <p:cNvSpPr txBox="1"/>
          <p:nvPr/>
        </p:nvSpPr>
        <p:spPr>
          <a:xfrm>
            <a:off x="11878849" y="6274987"/>
            <a:ext cx="5128990" cy="1644015"/>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 Develop a plan for training and validating the machine-learning models.</a:t>
            </a:r>
          </a:p>
          <a:p>
            <a:pPr algn="just">
              <a:lnSpc>
                <a:spcPts val="3240"/>
              </a:lnSpc>
            </a:pPr>
            <a:r>
              <a:rPr lang="en-US" sz="1800" dirty="0">
                <a:solidFill>
                  <a:srgbClr val="000000"/>
                </a:solidFill>
                <a:latin typeface="Futura"/>
                <a:ea typeface="Futura"/>
                <a:cs typeface="Futura"/>
                <a:sym typeface="Futura"/>
              </a:rPr>
              <a:t>● Present outcomes in a visually appealing manner within the project’s portfolio.</a:t>
            </a:r>
          </a:p>
        </p:txBody>
      </p:sp>
      <p:sp>
        <p:nvSpPr>
          <p:cNvPr id="30" name="Freeform 8">
            <a:extLst>
              <a:ext uri="{FF2B5EF4-FFF2-40B4-BE49-F238E27FC236}">
                <a16:creationId xmlns:a16="http://schemas.microsoft.com/office/drawing/2014/main" id="{C903B7F5-9347-ED04-D5B3-6B45343CAA94}"/>
              </a:ext>
            </a:extLst>
          </p:cNvPr>
          <p:cNvSpPr/>
          <p:nvPr/>
        </p:nvSpPr>
        <p:spPr>
          <a:xfrm>
            <a:off x="14859000" y="9067266"/>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1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31" name="TextBox 30">
            <a:extLst>
              <a:ext uri="{FF2B5EF4-FFF2-40B4-BE49-F238E27FC236}">
                <a16:creationId xmlns:a16="http://schemas.microsoft.com/office/drawing/2014/main" id="{4056F164-9832-A237-4C5A-AC3DE8EA5F2A}"/>
              </a:ext>
            </a:extLst>
          </p:cNvPr>
          <p:cNvSpPr txBox="1"/>
          <p:nvPr/>
        </p:nvSpPr>
        <p:spPr>
          <a:xfrm>
            <a:off x="5450304" y="441292"/>
            <a:ext cx="9220200" cy="541880"/>
          </a:xfrm>
          <a:prstGeom prst="rect">
            <a:avLst/>
          </a:prstGeom>
        </p:spPr>
        <p:txBody>
          <a:bodyPr wrap="square" lIns="0" tIns="0" rIns="0" bIns="0" rtlCol="0" anchor="t">
            <a:spAutoFit/>
          </a:bodyPr>
          <a:lstStyle/>
          <a:p>
            <a:pPr algn="l">
              <a:lnSpc>
                <a:spcPts val="3600"/>
              </a:lnSpc>
            </a:pPr>
            <a:r>
              <a:rPr lang="en-US" sz="7000" b="1" dirty="0">
                <a:solidFill>
                  <a:srgbClr val="EF233C"/>
                </a:solidFill>
                <a:latin typeface="Futura Ultra-Bold"/>
                <a:ea typeface="Futura Ultra-Bold"/>
                <a:cs typeface="Futura Ultra-Bold"/>
                <a:sym typeface="Futura Ultra-Bold"/>
              </a:rPr>
              <a:t>Project goals</a:t>
            </a:r>
          </a:p>
        </p:txBody>
      </p:sp>
      <p:pic>
        <p:nvPicPr>
          <p:cNvPr id="32" name="Picture 31" descr="A logo of a sports team&#10;&#10;Description automatically generated">
            <a:extLst>
              <a:ext uri="{FF2B5EF4-FFF2-40B4-BE49-F238E27FC236}">
                <a16:creationId xmlns:a16="http://schemas.microsoft.com/office/drawing/2014/main" id="{8599B1A6-BCEC-B92B-D403-DDA7F2B204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55FB6-8478-0878-3068-EBE48C79A40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96A47CB-A73A-B8A2-BD68-22C58511D348}"/>
              </a:ext>
            </a:extLst>
          </p:cNvPr>
          <p:cNvGrpSpPr/>
          <p:nvPr/>
        </p:nvGrpSpPr>
        <p:grpSpPr>
          <a:xfrm>
            <a:off x="1722660" y="1305341"/>
            <a:ext cx="15230044" cy="7676317"/>
            <a:chOff x="0" y="0"/>
            <a:chExt cx="8898316" cy="4450080"/>
          </a:xfrm>
        </p:grpSpPr>
        <p:sp>
          <p:nvSpPr>
            <p:cNvPr id="3" name="Freeform 3">
              <a:extLst>
                <a:ext uri="{FF2B5EF4-FFF2-40B4-BE49-F238E27FC236}">
                  <a16:creationId xmlns:a16="http://schemas.microsoft.com/office/drawing/2014/main" id="{993C3AE0-B04B-7BB2-2AEC-90AC832FE503}"/>
                </a:ext>
              </a:extLst>
            </p:cNvPr>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dirty="0"/>
            </a:p>
          </p:txBody>
        </p:sp>
      </p:grpSp>
      <p:sp>
        <p:nvSpPr>
          <p:cNvPr id="22" name="TextBox 22">
            <a:extLst>
              <a:ext uri="{FF2B5EF4-FFF2-40B4-BE49-F238E27FC236}">
                <a16:creationId xmlns:a16="http://schemas.microsoft.com/office/drawing/2014/main" id="{11CDB8BF-C6C3-CF85-7844-F2E1F82F78D1}"/>
              </a:ext>
            </a:extLst>
          </p:cNvPr>
          <p:cNvSpPr txBox="1"/>
          <p:nvPr/>
        </p:nvSpPr>
        <p:spPr>
          <a:xfrm>
            <a:off x="2101243" y="7365426"/>
            <a:ext cx="3390597" cy="1384995"/>
          </a:xfrm>
          <a:prstGeom prst="rect">
            <a:avLst/>
          </a:prstGeom>
        </p:spPr>
        <p:txBody>
          <a:bodyPr lIns="0" tIns="0" rIns="0" bIns="0" rtlCol="0" anchor="t">
            <a:spAutoFit/>
          </a:bodyPr>
          <a:lstStyle/>
          <a:p>
            <a:pPr algn="l">
              <a:lnSpc>
                <a:spcPts val="3600"/>
              </a:lnSpc>
            </a:pPr>
            <a:r>
              <a:rPr lang="en-US" sz="3000" b="1" dirty="0">
                <a:latin typeface="Futura Ultra-Bold"/>
                <a:ea typeface="Futura Ultra-Bold"/>
                <a:cs typeface="Futura Ultra-Bold"/>
                <a:sym typeface="Futura Ultra-Bold"/>
              </a:rPr>
              <a:t>PRESCILA</a:t>
            </a:r>
          </a:p>
          <a:p>
            <a:pPr algn="l">
              <a:lnSpc>
                <a:spcPts val="3600"/>
              </a:lnSpc>
            </a:pPr>
            <a:r>
              <a:rPr lang="en-US" sz="3000" b="1" dirty="0">
                <a:latin typeface="Futura Ultra-Bold"/>
                <a:ea typeface="Futura Ultra-Bold"/>
                <a:cs typeface="Futura Ultra-Bold"/>
                <a:sym typeface="Futura Ultra-Bold"/>
              </a:rPr>
              <a:t>MORA</a:t>
            </a:r>
          </a:p>
          <a:p>
            <a:pPr algn="l">
              <a:lnSpc>
                <a:spcPts val="3600"/>
              </a:lnSpc>
            </a:pPr>
            <a:endParaRPr lang="en-US" sz="3000" b="1" dirty="0">
              <a:solidFill>
                <a:srgbClr val="EF233C"/>
              </a:solidFill>
              <a:latin typeface="Futura Ultra-Bold"/>
              <a:ea typeface="Futura Ultra-Bold"/>
              <a:cs typeface="Futura Ultra-Bold"/>
              <a:sym typeface="Futura Ultra-Bold"/>
            </a:endParaRPr>
          </a:p>
        </p:txBody>
      </p:sp>
      <p:sp>
        <p:nvSpPr>
          <p:cNvPr id="24" name="TextBox 24">
            <a:extLst>
              <a:ext uri="{FF2B5EF4-FFF2-40B4-BE49-F238E27FC236}">
                <a16:creationId xmlns:a16="http://schemas.microsoft.com/office/drawing/2014/main" id="{467FE135-A91A-B904-9724-9937FD0812B9}"/>
              </a:ext>
            </a:extLst>
          </p:cNvPr>
          <p:cNvSpPr txBox="1"/>
          <p:nvPr/>
        </p:nvSpPr>
        <p:spPr>
          <a:xfrm>
            <a:off x="6021679" y="7365426"/>
            <a:ext cx="3390597" cy="1384995"/>
          </a:xfrm>
          <a:prstGeom prst="rect">
            <a:avLst/>
          </a:prstGeom>
        </p:spPr>
        <p:txBody>
          <a:bodyPr lIns="0" tIns="0" rIns="0" bIns="0" rtlCol="0" anchor="t">
            <a:spAutoFit/>
          </a:bodyPr>
          <a:lstStyle/>
          <a:p>
            <a:pPr algn="l">
              <a:lnSpc>
                <a:spcPts val="3600"/>
              </a:lnSpc>
            </a:pPr>
            <a:r>
              <a:rPr lang="en-US" sz="3000" b="1" dirty="0">
                <a:latin typeface="Futura Ultra-Bold"/>
                <a:ea typeface="Futura Ultra-Bold"/>
                <a:cs typeface="Futura Ultra-Bold"/>
                <a:sym typeface="Futura Ultra-Bold"/>
              </a:rPr>
              <a:t>CHIBUIKE OKOROAMA</a:t>
            </a:r>
          </a:p>
          <a:p>
            <a:pPr algn="l">
              <a:lnSpc>
                <a:spcPts val="3600"/>
              </a:lnSpc>
            </a:pPr>
            <a:endParaRPr lang="en-US" sz="3000" b="1" dirty="0">
              <a:latin typeface="Futura Ultra-Bold"/>
              <a:ea typeface="Futura Ultra-Bold"/>
              <a:cs typeface="Futura Ultra-Bold"/>
              <a:sym typeface="Futura Ultra-Bold"/>
            </a:endParaRPr>
          </a:p>
        </p:txBody>
      </p:sp>
      <p:sp>
        <p:nvSpPr>
          <p:cNvPr id="30" name="Freeform 8">
            <a:extLst>
              <a:ext uri="{FF2B5EF4-FFF2-40B4-BE49-F238E27FC236}">
                <a16:creationId xmlns:a16="http://schemas.microsoft.com/office/drawing/2014/main" id="{01CFD843-2880-8A86-C631-C2179158EA14}"/>
              </a:ext>
            </a:extLst>
          </p:cNvPr>
          <p:cNvSpPr/>
          <p:nvPr/>
        </p:nvSpPr>
        <p:spPr>
          <a:xfrm>
            <a:off x="7919934" y="9068640"/>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31" name="TextBox 4">
            <a:extLst>
              <a:ext uri="{FF2B5EF4-FFF2-40B4-BE49-F238E27FC236}">
                <a16:creationId xmlns:a16="http://schemas.microsoft.com/office/drawing/2014/main" id="{CDC4EA15-4C93-DF67-519F-34FD379CBBFE}"/>
              </a:ext>
            </a:extLst>
          </p:cNvPr>
          <p:cNvSpPr txBox="1"/>
          <p:nvPr/>
        </p:nvSpPr>
        <p:spPr>
          <a:xfrm>
            <a:off x="4343400" y="406681"/>
            <a:ext cx="8034813"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Meet the Team</a:t>
            </a:r>
          </a:p>
        </p:txBody>
      </p:sp>
      <p:grpSp>
        <p:nvGrpSpPr>
          <p:cNvPr id="32" name="Group 11">
            <a:extLst>
              <a:ext uri="{FF2B5EF4-FFF2-40B4-BE49-F238E27FC236}">
                <a16:creationId xmlns:a16="http://schemas.microsoft.com/office/drawing/2014/main" id="{F658CDE1-4C9F-4023-7944-CE02740FE26D}"/>
              </a:ext>
            </a:extLst>
          </p:cNvPr>
          <p:cNvGrpSpPr/>
          <p:nvPr/>
        </p:nvGrpSpPr>
        <p:grpSpPr>
          <a:xfrm>
            <a:off x="2101243" y="2324100"/>
            <a:ext cx="2633430" cy="4747816"/>
            <a:chOff x="0" y="0"/>
            <a:chExt cx="557779" cy="1005621"/>
          </a:xfrm>
        </p:grpSpPr>
        <p:sp>
          <p:nvSpPr>
            <p:cNvPr id="33" name="Freeform 12">
              <a:extLst>
                <a:ext uri="{FF2B5EF4-FFF2-40B4-BE49-F238E27FC236}">
                  <a16:creationId xmlns:a16="http://schemas.microsoft.com/office/drawing/2014/main" id="{E4FDFFDD-3FB0-3804-D450-6D05CFCCC4C3}"/>
                </a:ext>
              </a:extLst>
            </p:cNvPr>
            <p:cNvSpPr/>
            <p:nvPr/>
          </p:nvSpPr>
          <p:spPr>
            <a:xfrm>
              <a:off x="0" y="0"/>
              <a:ext cx="557779" cy="1005621"/>
            </a:xfrm>
            <a:custGeom>
              <a:avLst/>
              <a:gdLst/>
              <a:ahLst/>
              <a:cxnLst/>
              <a:rect l="l" t="t" r="r" b="b"/>
              <a:pathLst>
                <a:path w="557779" h="1005621">
                  <a:moveTo>
                    <a:pt x="0" y="0"/>
                  </a:moveTo>
                  <a:lnTo>
                    <a:pt x="557779" y="0"/>
                  </a:lnTo>
                  <a:lnTo>
                    <a:pt x="557779" y="1005621"/>
                  </a:lnTo>
                  <a:lnTo>
                    <a:pt x="0" y="1005621"/>
                  </a:lnTo>
                  <a:close/>
                </a:path>
              </a:pathLst>
            </a:custGeom>
            <a:blipFill>
              <a:blip r:embed="rId3"/>
              <a:stretch>
                <a:fillRect l="-17526" r="-17526"/>
              </a:stretch>
            </a:blipFill>
          </p:spPr>
          <p:txBody>
            <a:bodyPr/>
            <a:lstStyle/>
            <a:p>
              <a:endParaRPr lang="en-CA"/>
            </a:p>
          </p:txBody>
        </p:sp>
      </p:grpSp>
      <p:grpSp>
        <p:nvGrpSpPr>
          <p:cNvPr id="34" name="Group 5">
            <a:extLst>
              <a:ext uri="{FF2B5EF4-FFF2-40B4-BE49-F238E27FC236}">
                <a16:creationId xmlns:a16="http://schemas.microsoft.com/office/drawing/2014/main" id="{27FAB9DB-C22B-F73B-5115-19EBB5B77998}"/>
              </a:ext>
            </a:extLst>
          </p:cNvPr>
          <p:cNvGrpSpPr/>
          <p:nvPr/>
        </p:nvGrpSpPr>
        <p:grpSpPr>
          <a:xfrm>
            <a:off x="6021679" y="2324100"/>
            <a:ext cx="2633430" cy="4747816"/>
            <a:chOff x="0" y="0"/>
            <a:chExt cx="557779" cy="1005621"/>
          </a:xfrm>
        </p:grpSpPr>
        <p:sp>
          <p:nvSpPr>
            <p:cNvPr id="35" name="Freeform 6">
              <a:extLst>
                <a:ext uri="{FF2B5EF4-FFF2-40B4-BE49-F238E27FC236}">
                  <a16:creationId xmlns:a16="http://schemas.microsoft.com/office/drawing/2014/main" id="{D7388A5D-79B2-A264-7754-6A42A4CAA857}"/>
                </a:ext>
              </a:extLst>
            </p:cNvPr>
            <p:cNvSpPr/>
            <p:nvPr/>
          </p:nvSpPr>
          <p:spPr>
            <a:xfrm>
              <a:off x="0" y="0"/>
              <a:ext cx="557779" cy="1005621"/>
            </a:xfrm>
            <a:custGeom>
              <a:avLst/>
              <a:gdLst/>
              <a:ahLst/>
              <a:cxnLst/>
              <a:rect l="l" t="t" r="r" b="b"/>
              <a:pathLst>
                <a:path w="557779" h="1005621">
                  <a:moveTo>
                    <a:pt x="0" y="0"/>
                  </a:moveTo>
                  <a:lnTo>
                    <a:pt x="557779" y="0"/>
                  </a:lnTo>
                  <a:lnTo>
                    <a:pt x="557779" y="1005621"/>
                  </a:lnTo>
                  <a:lnTo>
                    <a:pt x="0" y="1005621"/>
                  </a:lnTo>
                  <a:close/>
                </a:path>
              </a:pathLst>
            </a:custGeom>
            <a:blipFill>
              <a:blip r:embed="rId4"/>
              <a:stretch>
                <a:fillRect l="-30805" r="-32640"/>
              </a:stretch>
            </a:blipFill>
          </p:spPr>
          <p:txBody>
            <a:bodyPr/>
            <a:lstStyle/>
            <a:p>
              <a:endParaRPr lang="en-CA"/>
            </a:p>
          </p:txBody>
        </p:sp>
      </p:grpSp>
      <p:grpSp>
        <p:nvGrpSpPr>
          <p:cNvPr id="36" name="Group 14">
            <a:extLst>
              <a:ext uri="{FF2B5EF4-FFF2-40B4-BE49-F238E27FC236}">
                <a16:creationId xmlns:a16="http://schemas.microsoft.com/office/drawing/2014/main" id="{A5D0DB96-16BC-C462-E2DB-13BDBCB250FA}"/>
              </a:ext>
            </a:extLst>
          </p:cNvPr>
          <p:cNvGrpSpPr/>
          <p:nvPr/>
        </p:nvGrpSpPr>
        <p:grpSpPr>
          <a:xfrm>
            <a:off x="9986050" y="2324100"/>
            <a:ext cx="2633430" cy="4747816"/>
            <a:chOff x="0" y="0"/>
            <a:chExt cx="557779" cy="1005621"/>
          </a:xfrm>
        </p:grpSpPr>
        <p:sp>
          <p:nvSpPr>
            <p:cNvPr id="37" name="Freeform 15">
              <a:extLst>
                <a:ext uri="{FF2B5EF4-FFF2-40B4-BE49-F238E27FC236}">
                  <a16:creationId xmlns:a16="http://schemas.microsoft.com/office/drawing/2014/main" id="{555CEEEE-E116-A82D-D3D8-00A7D1F16E1B}"/>
                </a:ext>
              </a:extLst>
            </p:cNvPr>
            <p:cNvSpPr/>
            <p:nvPr/>
          </p:nvSpPr>
          <p:spPr>
            <a:xfrm>
              <a:off x="0" y="0"/>
              <a:ext cx="557779" cy="1005621"/>
            </a:xfrm>
            <a:custGeom>
              <a:avLst/>
              <a:gdLst/>
              <a:ahLst/>
              <a:cxnLst/>
              <a:rect l="l" t="t" r="r" b="b"/>
              <a:pathLst>
                <a:path w="557779" h="1005621">
                  <a:moveTo>
                    <a:pt x="0" y="0"/>
                  </a:moveTo>
                  <a:lnTo>
                    <a:pt x="557779" y="0"/>
                  </a:lnTo>
                  <a:lnTo>
                    <a:pt x="557779" y="1005621"/>
                  </a:lnTo>
                  <a:lnTo>
                    <a:pt x="0" y="1005621"/>
                  </a:lnTo>
                  <a:close/>
                </a:path>
              </a:pathLst>
            </a:custGeom>
            <a:blipFill>
              <a:blip r:embed="rId5"/>
              <a:stretch>
                <a:fillRect l="-32114" r="-32114"/>
              </a:stretch>
            </a:blipFill>
          </p:spPr>
          <p:txBody>
            <a:bodyPr/>
            <a:lstStyle/>
            <a:p>
              <a:endParaRPr lang="en-CA"/>
            </a:p>
          </p:txBody>
        </p:sp>
      </p:grpSp>
      <p:grpSp>
        <p:nvGrpSpPr>
          <p:cNvPr id="42" name="Group 8">
            <a:extLst>
              <a:ext uri="{FF2B5EF4-FFF2-40B4-BE49-F238E27FC236}">
                <a16:creationId xmlns:a16="http://schemas.microsoft.com/office/drawing/2014/main" id="{14E85AFE-3074-2457-B890-22061294762A}"/>
              </a:ext>
            </a:extLst>
          </p:cNvPr>
          <p:cNvGrpSpPr/>
          <p:nvPr/>
        </p:nvGrpSpPr>
        <p:grpSpPr>
          <a:xfrm>
            <a:off x="14115898" y="2324100"/>
            <a:ext cx="2633430" cy="4747816"/>
            <a:chOff x="0" y="0"/>
            <a:chExt cx="557779" cy="1005621"/>
          </a:xfrm>
        </p:grpSpPr>
        <p:sp>
          <p:nvSpPr>
            <p:cNvPr id="43" name="Freeform 9">
              <a:extLst>
                <a:ext uri="{FF2B5EF4-FFF2-40B4-BE49-F238E27FC236}">
                  <a16:creationId xmlns:a16="http://schemas.microsoft.com/office/drawing/2014/main" id="{E5EBD770-D9EC-7D16-753A-A3B5F89A8FF6}"/>
                </a:ext>
              </a:extLst>
            </p:cNvPr>
            <p:cNvSpPr/>
            <p:nvPr/>
          </p:nvSpPr>
          <p:spPr>
            <a:xfrm>
              <a:off x="0" y="0"/>
              <a:ext cx="557779" cy="1005621"/>
            </a:xfrm>
            <a:custGeom>
              <a:avLst/>
              <a:gdLst/>
              <a:ahLst/>
              <a:cxnLst/>
              <a:rect l="l" t="t" r="r" b="b"/>
              <a:pathLst>
                <a:path w="557779" h="1005621">
                  <a:moveTo>
                    <a:pt x="0" y="0"/>
                  </a:moveTo>
                  <a:lnTo>
                    <a:pt x="557779" y="0"/>
                  </a:lnTo>
                  <a:lnTo>
                    <a:pt x="557779" y="1005621"/>
                  </a:lnTo>
                  <a:lnTo>
                    <a:pt x="0" y="1005621"/>
                  </a:lnTo>
                  <a:close/>
                </a:path>
              </a:pathLst>
            </a:custGeom>
            <a:blipFill>
              <a:blip r:embed="rId6"/>
              <a:stretch>
                <a:fillRect l="-47038" r="-54669" b="-26873"/>
              </a:stretch>
            </a:blipFill>
          </p:spPr>
          <p:txBody>
            <a:bodyPr/>
            <a:lstStyle/>
            <a:p>
              <a:endParaRPr lang="en-CA" dirty="0"/>
            </a:p>
          </p:txBody>
        </p:sp>
      </p:grpSp>
      <p:sp>
        <p:nvSpPr>
          <p:cNvPr id="44" name="TextBox 24">
            <a:extLst>
              <a:ext uri="{FF2B5EF4-FFF2-40B4-BE49-F238E27FC236}">
                <a16:creationId xmlns:a16="http://schemas.microsoft.com/office/drawing/2014/main" id="{305105EF-2B64-3B33-7D94-D6DE62078218}"/>
              </a:ext>
            </a:extLst>
          </p:cNvPr>
          <p:cNvSpPr txBox="1"/>
          <p:nvPr/>
        </p:nvSpPr>
        <p:spPr>
          <a:xfrm>
            <a:off x="9986050" y="7365425"/>
            <a:ext cx="3390597" cy="923330"/>
          </a:xfrm>
          <a:prstGeom prst="rect">
            <a:avLst/>
          </a:prstGeom>
        </p:spPr>
        <p:txBody>
          <a:bodyPr lIns="0" tIns="0" rIns="0" bIns="0" rtlCol="0" anchor="t">
            <a:spAutoFit/>
          </a:bodyPr>
          <a:lstStyle/>
          <a:p>
            <a:pPr algn="l">
              <a:lnSpc>
                <a:spcPts val="3600"/>
              </a:lnSpc>
            </a:pPr>
            <a:r>
              <a:rPr lang="en-US" sz="3000" b="1" dirty="0">
                <a:latin typeface="Futura Ultra-Bold"/>
                <a:ea typeface="Futura Ultra-Bold"/>
                <a:cs typeface="Futura Ultra-Bold"/>
                <a:sym typeface="Futura Ultra-Bold"/>
              </a:rPr>
              <a:t>MOHAMED AFTHAB</a:t>
            </a:r>
          </a:p>
        </p:txBody>
      </p:sp>
      <p:sp>
        <p:nvSpPr>
          <p:cNvPr id="45" name="TextBox 24">
            <a:extLst>
              <a:ext uri="{FF2B5EF4-FFF2-40B4-BE49-F238E27FC236}">
                <a16:creationId xmlns:a16="http://schemas.microsoft.com/office/drawing/2014/main" id="{EA53DBC7-7057-C100-4CC9-ABA7A1EA0D2A}"/>
              </a:ext>
            </a:extLst>
          </p:cNvPr>
          <p:cNvSpPr txBox="1"/>
          <p:nvPr/>
        </p:nvSpPr>
        <p:spPr>
          <a:xfrm>
            <a:off x="14091842" y="7365425"/>
            <a:ext cx="3390597" cy="1846659"/>
          </a:xfrm>
          <a:prstGeom prst="rect">
            <a:avLst/>
          </a:prstGeom>
        </p:spPr>
        <p:txBody>
          <a:bodyPr lIns="0" tIns="0" rIns="0" bIns="0" rtlCol="0" anchor="t">
            <a:spAutoFit/>
          </a:bodyPr>
          <a:lstStyle/>
          <a:p>
            <a:pPr algn="l">
              <a:lnSpc>
                <a:spcPts val="3600"/>
              </a:lnSpc>
            </a:pPr>
            <a:r>
              <a:rPr lang="en-US" sz="3000" b="1" dirty="0">
                <a:latin typeface="Futura Ultra-Bold"/>
                <a:ea typeface="Futura Ultra-Bold"/>
                <a:cs typeface="Futura Ultra-Bold"/>
                <a:sym typeface="Futura Ultra-Bold"/>
              </a:rPr>
              <a:t>VENKATA MANISH</a:t>
            </a:r>
          </a:p>
          <a:p>
            <a:pPr algn="l">
              <a:lnSpc>
                <a:spcPts val="3600"/>
              </a:lnSpc>
            </a:pPr>
            <a:r>
              <a:rPr lang="en-US" sz="3000" b="1" dirty="0">
                <a:latin typeface="Futura Ultra-Bold"/>
                <a:ea typeface="Futura Ultra-Bold"/>
                <a:cs typeface="Futura Ultra-Bold"/>
                <a:sym typeface="Futura Ultra-Bold"/>
              </a:rPr>
              <a:t>KATRAGADDA</a:t>
            </a:r>
          </a:p>
          <a:p>
            <a:pPr algn="l">
              <a:lnSpc>
                <a:spcPts val="3600"/>
              </a:lnSpc>
            </a:pPr>
            <a:endParaRPr lang="en-US" sz="3000" b="1" dirty="0">
              <a:latin typeface="Futura Ultra-Bold"/>
              <a:ea typeface="Futura Ultra-Bold"/>
              <a:cs typeface="Futura Ultra-Bold"/>
              <a:sym typeface="Futura Ultra-Bold"/>
            </a:endParaRPr>
          </a:p>
          <a:p>
            <a:pPr algn="l">
              <a:lnSpc>
                <a:spcPts val="3600"/>
              </a:lnSpc>
            </a:pPr>
            <a:endParaRPr lang="en-US" sz="3000" b="1" dirty="0">
              <a:latin typeface="Futura Ultra-Bold"/>
              <a:ea typeface="Futura Ultra-Bold"/>
              <a:cs typeface="Futura Ultra-Bold"/>
              <a:sym typeface="Futura Ultra-Bold"/>
            </a:endParaRPr>
          </a:p>
        </p:txBody>
      </p:sp>
    </p:spTree>
    <p:extLst>
      <p:ext uri="{BB962C8B-B14F-4D97-AF65-F5344CB8AC3E}">
        <p14:creationId xmlns:p14="http://schemas.microsoft.com/office/powerpoint/2010/main" val="313779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71CFB-085D-5152-A8BC-3C4DE0DF495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22AF17-111D-3707-2B9A-C6418C2857CA}"/>
              </a:ext>
            </a:extLst>
          </p:cNvPr>
          <p:cNvGrpSpPr/>
          <p:nvPr/>
        </p:nvGrpSpPr>
        <p:grpSpPr>
          <a:xfrm>
            <a:off x="2067356" y="1348740"/>
            <a:ext cx="6673737" cy="3337560"/>
            <a:chOff x="0" y="0"/>
            <a:chExt cx="8898316" cy="4450080"/>
          </a:xfrm>
        </p:grpSpPr>
        <p:sp>
          <p:nvSpPr>
            <p:cNvPr id="3" name="Freeform 3">
              <a:extLst>
                <a:ext uri="{FF2B5EF4-FFF2-40B4-BE49-F238E27FC236}">
                  <a16:creationId xmlns:a16="http://schemas.microsoft.com/office/drawing/2014/main" id="{A270C751-E22A-A3CB-4887-F50A2EC7A416}"/>
                </a:ext>
              </a:extLst>
            </p:cNvPr>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4" name="Group 4">
            <a:extLst>
              <a:ext uri="{FF2B5EF4-FFF2-40B4-BE49-F238E27FC236}">
                <a16:creationId xmlns:a16="http://schemas.microsoft.com/office/drawing/2014/main" id="{30519A88-7A00-6875-E544-CE187A0E3996}"/>
              </a:ext>
            </a:extLst>
          </p:cNvPr>
          <p:cNvGrpSpPr/>
          <p:nvPr/>
        </p:nvGrpSpPr>
        <p:grpSpPr>
          <a:xfrm>
            <a:off x="1028700" y="1781919"/>
            <a:ext cx="2077311" cy="2471202"/>
            <a:chOff x="0" y="0"/>
            <a:chExt cx="2769748" cy="3294936"/>
          </a:xfrm>
        </p:grpSpPr>
        <p:sp>
          <p:nvSpPr>
            <p:cNvPr id="5" name="Freeform 5">
              <a:extLst>
                <a:ext uri="{FF2B5EF4-FFF2-40B4-BE49-F238E27FC236}">
                  <a16:creationId xmlns:a16="http://schemas.microsoft.com/office/drawing/2014/main" id="{0784FC45-FC00-C8FC-B266-A3F9855A5F8C}"/>
                </a:ext>
              </a:extLst>
            </p:cNvPr>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grpSp>
        <p:nvGrpSpPr>
          <p:cNvPr id="6" name="Group 6">
            <a:extLst>
              <a:ext uri="{FF2B5EF4-FFF2-40B4-BE49-F238E27FC236}">
                <a16:creationId xmlns:a16="http://schemas.microsoft.com/office/drawing/2014/main" id="{5888183A-F686-72FC-D156-EDE4969EFC56}"/>
              </a:ext>
            </a:extLst>
          </p:cNvPr>
          <p:cNvGrpSpPr/>
          <p:nvPr/>
        </p:nvGrpSpPr>
        <p:grpSpPr>
          <a:xfrm>
            <a:off x="10585563" y="1348740"/>
            <a:ext cx="6673737" cy="3337560"/>
            <a:chOff x="0" y="0"/>
            <a:chExt cx="8898316" cy="4450080"/>
          </a:xfrm>
        </p:grpSpPr>
        <p:sp>
          <p:nvSpPr>
            <p:cNvPr id="7" name="Freeform 7">
              <a:extLst>
                <a:ext uri="{FF2B5EF4-FFF2-40B4-BE49-F238E27FC236}">
                  <a16:creationId xmlns:a16="http://schemas.microsoft.com/office/drawing/2014/main" id="{2C828C0D-3A42-E928-98FD-9E6D0521C3A2}"/>
                </a:ext>
              </a:extLst>
            </p:cNvPr>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8" name="Group 8">
            <a:extLst>
              <a:ext uri="{FF2B5EF4-FFF2-40B4-BE49-F238E27FC236}">
                <a16:creationId xmlns:a16="http://schemas.microsoft.com/office/drawing/2014/main" id="{3B2B98F3-DDBE-5473-F9AD-9D81DA47BF31}"/>
              </a:ext>
            </a:extLst>
          </p:cNvPr>
          <p:cNvGrpSpPr/>
          <p:nvPr/>
        </p:nvGrpSpPr>
        <p:grpSpPr>
          <a:xfrm>
            <a:off x="9546907" y="1781919"/>
            <a:ext cx="2077311" cy="2471202"/>
            <a:chOff x="0" y="0"/>
            <a:chExt cx="2769748" cy="3294936"/>
          </a:xfrm>
        </p:grpSpPr>
        <p:sp>
          <p:nvSpPr>
            <p:cNvPr id="9" name="Freeform 9">
              <a:extLst>
                <a:ext uri="{FF2B5EF4-FFF2-40B4-BE49-F238E27FC236}">
                  <a16:creationId xmlns:a16="http://schemas.microsoft.com/office/drawing/2014/main" id="{C092BCDB-D3AE-406A-668E-8A6E619A97D2}"/>
                </a:ext>
              </a:extLst>
            </p:cNvPr>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grpSp>
        <p:nvGrpSpPr>
          <p:cNvPr id="10" name="Group 10">
            <a:extLst>
              <a:ext uri="{FF2B5EF4-FFF2-40B4-BE49-F238E27FC236}">
                <a16:creationId xmlns:a16="http://schemas.microsoft.com/office/drawing/2014/main" id="{A0BFEE51-A896-C3AD-E667-BBE51FE2C797}"/>
              </a:ext>
            </a:extLst>
          </p:cNvPr>
          <p:cNvGrpSpPr/>
          <p:nvPr/>
        </p:nvGrpSpPr>
        <p:grpSpPr>
          <a:xfrm>
            <a:off x="2067356" y="5600700"/>
            <a:ext cx="6673737" cy="3337560"/>
            <a:chOff x="0" y="0"/>
            <a:chExt cx="8898316" cy="4450080"/>
          </a:xfrm>
        </p:grpSpPr>
        <p:sp>
          <p:nvSpPr>
            <p:cNvPr id="11" name="Freeform 11">
              <a:extLst>
                <a:ext uri="{FF2B5EF4-FFF2-40B4-BE49-F238E27FC236}">
                  <a16:creationId xmlns:a16="http://schemas.microsoft.com/office/drawing/2014/main" id="{7BD8766A-A3F0-6ADA-9144-9984C79EA954}"/>
                </a:ext>
              </a:extLst>
            </p:cNvPr>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12" name="Group 12">
            <a:extLst>
              <a:ext uri="{FF2B5EF4-FFF2-40B4-BE49-F238E27FC236}">
                <a16:creationId xmlns:a16="http://schemas.microsoft.com/office/drawing/2014/main" id="{69161029-8030-6CA4-4465-43EDC2D302A3}"/>
              </a:ext>
            </a:extLst>
          </p:cNvPr>
          <p:cNvGrpSpPr/>
          <p:nvPr/>
        </p:nvGrpSpPr>
        <p:grpSpPr>
          <a:xfrm>
            <a:off x="1028700" y="6033879"/>
            <a:ext cx="2077311" cy="2471202"/>
            <a:chOff x="0" y="0"/>
            <a:chExt cx="2769748" cy="3294936"/>
          </a:xfrm>
        </p:grpSpPr>
        <p:sp>
          <p:nvSpPr>
            <p:cNvPr id="13" name="Freeform 13">
              <a:extLst>
                <a:ext uri="{FF2B5EF4-FFF2-40B4-BE49-F238E27FC236}">
                  <a16:creationId xmlns:a16="http://schemas.microsoft.com/office/drawing/2014/main" id="{A360D426-9FC8-6F6F-6ED6-57F58E091BAA}"/>
                </a:ext>
              </a:extLst>
            </p:cNvPr>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grpSp>
        <p:nvGrpSpPr>
          <p:cNvPr id="14" name="Group 14">
            <a:extLst>
              <a:ext uri="{FF2B5EF4-FFF2-40B4-BE49-F238E27FC236}">
                <a16:creationId xmlns:a16="http://schemas.microsoft.com/office/drawing/2014/main" id="{0AB6B03B-56CA-127B-DFFF-5BC3B5A07CA6}"/>
              </a:ext>
            </a:extLst>
          </p:cNvPr>
          <p:cNvGrpSpPr/>
          <p:nvPr/>
        </p:nvGrpSpPr>
        <p:grpSpPr>
          <a:xfrm>
            <a:off x="10585563" y="5600700"/>
            <a:ext cx="6673737" cy="3337560"/>
            <a:chOff x="0" y="0"/>
            <a:chExt cx="8898316" cy="4450080"/>
          </a:xfrm>
        </p:grpSpPr>
        <p:sp>
          <p:nvSpPr>
            <p:cNvPr id="15" name="Freeform 15">
              <a:extLst>
                <a:ext uri="{FF2B5EF4-FFF2-40B4-BE49-F238E27FC236}">
                  <a16:creationId xmlns:a16="http://schemas.microsoft.com/office/drawing/2014/main" id="{F2EF1E88-868D-796D-9879-A798A9ACD071}"/>
                </a:ext>
              </a:extLst>
            </p:cNvPr>
            <p:cNvSpPr/>
            <p:nvPr/>
          </p:nvSpPr>
          <p:spPr>
            <a:xfrm>
              <a:off x="0" y="0"/>
              <a:ext cx="8898255" cy="4450080"/>
            </a:xfrm>
            <a:custGeom>
              <a:avLst/>
              <a:gdLst/>
              <a:ahLst/>
              <a:cxnLst/>
              <a:rect l="l" t="t" r="r" b="b"/>
              <a:pathLst>
                <a:path w="8898255" h="4450080">
                  <a:moveTo>
                    <a:pt x="0" y="0"/>
                  </a:moveTo>
                  <a:lnTo>
                    <a:pt x="8898255" y="0"/>
                  </a:lnTo>
                  <a:lnTo>
                    <a:pt x="8898255" y="4450080"/>
                  </a:lnTo>
                  <a:lnTo>
                    <a:pt x="0" y="4450080"/>
                  </a:lnTo>
                  <a:close/>
                </a:path>
              </a:pathLst>
            </a:custGeom>
            <a:solidFill>
              <a:srgbClr val="F2F2F2"/>
            </a:solidFill>
          </p:spPr>
          <p:txBody>
            <a:bodyPr/>
            <a:lstStyle/>
            <a:p>
              <a:endParaRPr lang="en-CA"/>
            </a:p>
          </p:txBody>
        </p:sp>
      </p:grpSp>
      <p:grpSp>
        <p:nvGrpSpPr>
          <p:cNvPr id="16" name="Group 16">
            <a:extLst>
              <a:ext uri="{FF2B5EF4-FFF2-40B4-BE49-F238E27FC236}">
                <a16:creationId xmlns:a16="http://schemas.microsoft.com/office/drawing/2014/main" id="{BFE95287-B20E-CE82-62AD-513617ECC2CE}"/>
              </a:ext>
            </a:extLst>
          </p:cNvPr>
          <p:cNvGrpSpPr/>
          <p:nvPr/>
        </p:nvGrpSpPr>
        <p:grpSpPr>
          <a:xfrm>
            <a:off x="9546907" y="6033879"/>
            <a:ext cx="2077311" cy="2471202"/>
            <a:chOff x="0" y="0"/>
            <a:chExt cx="2769748" cy="3294936"/>
          </a:xfrm>
        </p:grpSpPr>
        <p:sp>
          <p:nvSpPr>
            <p:cNvPr id="17" name="Freeform 17">
              <a:extLst>
                <a:ext uri="{FF2B5EF4-FFF2-40B4-BE49-F238E27FC236}">
                  <a16:creationId xmlns:a16="http://schemas.microsoft.com/office/drawing/2014/main" id="{781AABA0-7A1F-4721-3F7E-34DA4A860F90}"/>
                </a:ext>
              </a:extLst>
            </p:cNvPr>
            <p:cNvSpPr/>
            <p:nvPr/>
          </p:nvSpPr>
          <p:spPr>
            <a:xfrm>
              <a:off x="-145669" y="-11430"/>
              <a:ext cx="3061208" cy="3452114"/>
            </a:xfrm>
            <a:custGeom>
              <a:avLst/>
              <a:gdLst/>
              <a:ahLst/>
              <a:cxnLst/>
              <a:rect l="l" t="t" r="r" b="b"/>
              <a:pathLst>
                <a:path w="3061208" h="3452114">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txBody>
            <a:bodyPr/>
            <a:lstStyle/>
            <a:p>
              <a:endParaRPr lang="en-CA"/>
            </a:p>
          </p:txBody>
        </p:sp>
      </p:grpSp>
      <p:sp>
        <p:nvSpPr>
          <p:cNvPr id="18" name="Freeform 18">
            <a:extLst>
              <a:ext uri="{FF2B5EF4-FFF2-40B4-BE49-F238E27FC236}">
                <a16:creationId xmlns:a16="http://schemas.microsoft.com/office/drawing/2014/main" id="{8B9326D1-3C6B-5F6A-7F0F-D46A2BF38B08}"/>
              </a:ext>
            </a:extLst>
          </p:cNvPr>
          <p:cNvSpPr/>
          <p:nvPr/>
        </p:nvSpPr>
        <p:spPr>
          <a:xfrm>
            <a:off x="10060404" y="6744321"/>
            <a:ext cx="1050319" cy="1050319"/>
          </a:xfrm>
          <a:custGeom>
            <a:avLst/>
            <a:gdLst/>
            <a:ahLst/>
            <a:cxnLst/>
            <a:rect l="l" t="t" r="r" b="b"/>
            <a:pathLst>
              <a:path w="1050319" h="1050319">
                <a:moveTo>
                  <a:pt x="0" y="0"/>
                </a:moveTo>
                <a:lnTo>
                  <a:pt x="1050318" y="0"/>
                </a:lnTo>
                <a:lnTo>
                  <a:pt x="1050318" y="1050318"/>
                </a:lnTo>
                <a:lnTo>
                  <a:pt x="0" y="1050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9" name="Freeform 19">
            <a:extLst>
              <a:ext uri="{FF2B5EF4-FFF2-40B4-BE49-F238E27FC236}">
                <a16:creationId xmlns:a16="http://schemas.microsoft.com/office/drawing/2014/main" id="{AB3BF5C1-1F53-1FE6-8236-8762682113E9}"/>
              </a:ext>
            </a:extLst>
          </p:cNvPr>
          <p:cNvSpPr/>
          <p:nvPr/>
        </p:nvSpPr>
        <p:spPr>
          <a:xfrm>
            <a:off x="10060404" y="2492361"/>
            <a:ext cx="1050319" cy="1050319"/>
          </a:xfrm>
          <a:custGeom>
            <a:avLst/>
            <a:gdLst/>
            <a:ahLst/>
            <a:cxnLst/>
            <a:rect l="l" t="t" r="r" b="b"/>
            <a:pathLst>
              <a:path w="1050319" h="1050319">
                <a:moveTo>
                  <a:pt x="0" y="0"/>
                </a:moveTo>
                <a:lnTo>
                  <a:pt x="1050318" y="0"/>
                </a:lnTo>
                <a:lnTo>
                  <a:pt x="1050318" y="1050318"/>
                </a:lnTo>
                <a:lnTo>
                  <a:pt x="0" y="1050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0" name="Freeform 20">
            <a:extLst>
              <a:ext uri="{FF2B5EF4-FFF2-40B4-BE49-F238E27FC236}">
                <a16:creationId xmlns:a16="http://schemas.microsoft.com/office/drawing/2014/main" id="{8BC98EFE-0240-67C2-55CF-83E59D1990A7}"/>
              </a:ext>
            </a:extLst>
          </p:cNvPr>
          <p:cNvSpPr/>
          <p:nvPr/>
        </p:nvSpPr>
        <p:spPr>
          <a:xfrm>
            <a:off x="1542196" y="6744321"/>
            <a:ext cx="1050319" cy="1050319"/>
          </a:xfrm>
          <a:custGeom>
            <a:avLst/>
            <a:gdLst/>
            <a:ahLst/>
            <a:cxnLst/>
            <a:rect l="l" t="t" r="r" b="b"/>
            <a:pathLst>
              <a:path w="1050319" h="1050319">
                <a:moveTo>
                  <a:pt x="0" y="0"/>
                </a:moveTo>
                <a:lnTo>
                  <a:pt x="1050319" y="0"/>
                </a:lnTo>
                <a:lnTo>
                  <a:pt x="1050319" y="1050318"/>
                </a:lnTo>
                <a:lnTo>
                  <a:pt x="0" y="10503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1" name="Freeform 21">
            <a:extLst>
              <a:ext uri="{FF2B5EF4-FFF2-40B4-BE49-F238E27FC236}">
                <a16:creationId xmlns:a16="http://schemas.microsoft.com/office/drawing/2014/main" id="{58F0787A-ABAC-3951-7828-8049C8816032}"/>
              </a:ext>
            </a:extLst>
          </p:cNvPr>
          <p:cNvSpPr/>
          <p:nvPr/>
        </p:nvSpPr>
        <p:spPr>
          <a:xfrm>
            <a:off x="1561293" y="2492361"/>
            <a:ext cx="1012125" cy="1050319"/>
          </a:xfrm>
          <a:custGeom>
            <a:avLst/>
            <a:gdLst/>
            <a:ahLst/>
            <a:cxnLst/>
            <a:rect l="l" t="t" r="r" b="b"/>
            <a:pathLst>
              <a:path w="1012125" h="1050319">
                <a:moveTo>
                  <a:pt x="0" y="0"/>
                </a:moveTo>
                <a:lnTo>
                  <a:pt x="1012125" y="0"/>
                </a:lnTo>
                <a:lnTo>
                  <a:pt x="1012125" y="1050318"/>
                </a:lnTo>
                <a:lnTo>
                  <a:pt x="0" y="10503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2" name="TextBox 22">
            <a:extLst>
              <a:ext uri="{FF2B5EF4-FFF2-40B4-BE49-F238E27FC236}">
                <a16:creationId xmlns:a16="http://schemas.microsoft.com/office/drawing/2014/main" id="{A0C63C29-8ED4-0572-C79B-F11F3354E29E}"/>
              </a:ext>
            </a:extLst>
          </p:cNvPr>
          <p:cNvSpPr txBox="1"/>
          <p:nvPr/>
        </p:nvSpPr>
        <p:spPr>
          <a:xfrm>
            <a:off x="3360642" y="1349221"/>
            <a:ext cx="3390597" cy="461665"/>
          </a:xfrm>
          <a:prstGeom prst="rect">
            <a:avLst/>
          </a:prstGeom>
        </p:spPr>
        <p:txBody>
          <a:bodyPr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Asset Details</a:t>
            </a:r>
          </a:p>
        </p:txBody>
      </p:sp>
      <p:sp>
        <p:nvSpPr>
          <p:cNvPr id="23" name="TextBox 23">
            <a:extLst>
              <a:ext uri="{FF2B5EF4-FFF2-40B4-BE49-F238E27FC236}">
                <a16:creationId xmlns:a16="http://schemas.microsoft.com/office/drawing/2014/main" id="{10CCC12E-52DA-7518-93B5-4416BC621FC7}"/>
              </a:ext>
            </a:extLst>
          </p:cNvPr>
          <p:cNvSpPr txBox="1"/>
          <p:nvPr/>
        </p:nvSpPr>
        <p:spPr>
          <a:xfrm>
            <a:off x="3360642" y="1954381"/>
            <a:ext cx="5128990" cy="1193853"/>
          </a:xfrm>
          <a:prstGeom prst="rect">
            <a:avLst/>
          </a:prstGeom>
        </p:spPr>
        <p:txBody>
          <a:bodyPr lIns="0" tIns="0" rIns="0" bIns="0" rtlCol="0" anchor="t">
            <a:spAutoFit/>
          </a:bodyPr>
          <a:lstStyle/>
          <a:p>
            <a:pPr algn="just">
              <a:lnSpc>
                <a:spcPct val="150000"/>
              </a:lnSpc>
            </a:pPr>
            <a:r>
              <a:rPr lang="en-US" sz="1800" b="0" i="0" u="none" strike="noStrike" baseline="0" dirty="0">
                <a:solidFill>
                  <a:srgbClr val="58595B"/>
                </a:solidFill>
                <a:latin typeface="Futura"/>
              </a:rPr>
              <a:t>Equipment ID, type, location, and specifications to categorize and assess maintenance needs.</a:t>
            </a:r>
            <a:endParaRPr lang="en-US" sz="1800" dirty="0">
              <a:solidFill>
                <a:srgbClr val="000000"/>
              </a:solidFill>
              <a:latin typeface="Futura"/>
              <a:ea typeface="Futura"/>
              <a:cs typeface="Futura"/>
              <a:sym typeface="Futura"/>
            </a:endParaRPr>
          </a:p>
        </p:txBody>
      </p:sp>
      <p:sp>
        <p:nvSpPr>
          <p:cNvPr id="24" name="TextBox 24">
            <a:extLst>
              <a:ext uri="{FF2B5EF4-FFF2-40B4-BE49-F238E27FC236}">
                <a16:creationId xmlns:a16="http://schemas.microsoft.com/office/drawing/2014/main" id="{FD789696-E4F9-F697-E8D7-F5F439665027}"/>
              </a:ext>
            </a:extLst>
          </p:cNvPr>
          <p:cNvSpPr txBox="1"/>
          <p:nvPr/>
        </p:nvSpPr>
        <p:spPr>
          <a:xfrm>
            <a:off x="11733472" y="1337910"/>
            <a:ext cx="5128990"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Usage &amp; Operational Data</a:t>
            </a:r>
          </a:p>
        </p:txBody>
      </p:sp>
      <p:sp>
        <p:nvSpPr>
          <p:cNvPr id="25" name="TextBox 25">
            <a:extLst>
              <a:ext uri="{FF2B5EF4-FFF2-40B4-BE49-F238E27FC236}">
                <a16:creationId xmlns:a16="http://schemas.microsoft.com/office/drawing/2014/main" id="{A84C44EE-59F5-6D32-1459-8CF499E3C7B9}"/>
              </a:ext>
            </a:extLst>
          </p:cNvPr>
          <p:cNvSpPr txBox="1"/>
          <p:nvPr/>
        </p:nvSpPr>
        <p:spPr>
          <a:xfrm>
            <a:off x="11733472" y="2074161"/>
            <a:ext cx="5128990" cy="1193853"/>
          </a:xfrm>
          <a:prstGeom prst="rect">
            <a:avLst/>
          </a:prstGeom>
        </p:spPr>
        <p:txBody>
          <a:bodyPr lIns="0" tIns="0" rIns="0" bIns="0" rtlCol="0" anchor="t">
            <a:spAutoFit/>
          </a:bodyPr>
          <a:lstStyle/>
          <a:p>
            <a:pPr algn="just">
              <a:lnSpc>
                <a:spcPct val="150000"/>
              </a:lnSpc>
            </a:pPr>
            <a:r>
              <a:rPr lang="en-US" dirty="0">
                <a:solidFill>
                  <a:srgbClr val="58595B"/>
                </a:solidFill>
                <a:latin typeface="Futura"/>
              </a:rPr>
              <a:t>Frequency of equipment use, operating hours, and load data to predict wear and tear.</a:t>
            </a:r>
            <a:endParaRPr lang="en-US" sz="1800" dirty="0">
              <a:solidFill>
                <a:srgbClr val="000000"/>
              </a:solidFill>
              <a:latin typeface="Futura"/>
              <a:ea typeface="Futura"/>
              <a:cs typeface="Futura"/>
              <a:sym typeface="Futura"/>
            </a:endParaRPr>
          </a:p>
        </p:txBody>
      </p:sp>
      <p:sp>
        <p:nvSpPr>
          <p:cNvPr id="26" name="TextBox 26">
            <a:extLst>
              <a:ext uri="{FF2B5EF4-FFF2-40B4-BE49-F238E27FC236}">
                <a16:creationId xmlns:a16="http://schemas.microsoft.com/office/drawing/2014/main" id="{C2EEC9D3-77B1-1ABC-7679-3E0D406A6375}"/>
              </a:ext>
            </a:extLst>
          </p:cNvPr>
          <p:cNvSpPr txBox="1"/>
          <p:nvPr/>
        </p:nvSpPr>
        <p:spPr>
          <a:xfrm>
            <a:off x="3215263" y="5582918"/>
            <a:ext cx="4785737"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Maintenance Records</a:t>
            </a:r>
          </a:p>
        </p:txBody>
      </p:sp>
      <p:sp>
        <p:nvSpPr>
          <p:cNvPr id="27" name="TextBox 27">
            <a:extLst>
              <a:ext uri="{FF2B5EF4-FFF2-40B4-BE49-F238E27FC236}">
                <a16:creationId xmlns:a16="http://schemas.microsoft.com/office/drawing/2014/main" id="{4DF2B343-F9AD-8270-204B-0481B53D1AEF}"/>
              </a:ext>
            </a:extLst>
          </p:cNvPr>
          <p:cNvSpPr txBox="1"/>
          <p:nvPr/>
        </p:nvSpPr>
        <p:spPr>
          <a:xfrm>
            <a:off x="3163842" y="5981096"/>
            <a:ext cx="5128990" cy="1193853"/>
          </a:xfrm>
          <a:prstGeom prst="rect">
            <a:avLst/>
          </a:prstGeom>
        </p:spPr>
        <p:txBody>
          <a:bodyPr lIns="0" tIns="0" rIns="0" bIns="0" rtlCol="0" anchor="t">
            <a:spAutoFit/>
          </a:bodyPr>
          <a:lstStyle/>
          <a:p>
            <a:pPr algn="just">
              <a:lnSpc>
                <a:spcPct val="150000"/>
              </a:lnSpc>
            </a:pPr>
            <a:r>
              <a:rPr lang="en-US" sz="1800" dirty="0">
                <a:solidFill>
                  <a:srgbClr val="000000"/>
                </a:solidFill>
                <a:latin typeface="Futura"/>
                <a:ea typeface="Futura"/>
                <a:cs typeface="Futura"/>
                <a:sym typeface="Futura"/>
              </a:rPr>
              <a:t>Historical maintenance activities, dates, costs, and types of repairs to understand failure trends.</a:t>
            </a:r>
          </a:p>
        </p:txBody>
      </p:sp>
      <p:sp>
        <p:nvSpPr>
          <p:cNvPr id="28" name="TextBox 28">
            <a:extLst>
              <a:ext uri="{FF2B5EF4-FFF2-40B4-BE49-F238E27FC236}">
                <a16:creationId xmlns:a16="http://schemas.microsoft.com/office/drawing/2014/main" id="{4CA37DB6-FB8D-FFBB-9DF4-AFD73FACC479}"/>
              </a:ext>
            </a:extLst>
          </p:cNvPr>
          <p:cNvSpPr txBox="1"/>
          <p:nvPr/>
        </p:nvSpPr>
        <p:spPr>
          <a:xfrm>
            <a:off x="11733561" y="5719159"/>
            <a:ext cx="5411439"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Warranty Information</a:t>
            </a:r>
          </a:p>
        </p:txBody>
      </p:sp>
      <p:sp>
        <p:nvSpPr>
          <p:cNvPr id="29" name="TextBox 29">
            <a:extLst>
              <a:ext uri="{FF2B5EF4-FFF2-40B4-BE49-F238E27FC236}">
                <a16:creationId xmlns:a16="http://schemas.microsoft.com/office/drawing/2014/main" id="{8AE4C93C-7127-9A6C-95CD-6419857FBA23}"/>
              </a:ext>
            </a:extLst>
          </p:cNvPr>
          <p:cNvSpPr txBox="1"/>
          <p:nvPr/>
        </p:nvSpPr>
        <p:spPr>
          <a:xfrm>
            <a:off x="11878849" y="6274987"/>
            <a:ext cx="5128990" cy="1179747"/>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Original equipment specifications, warranty coverage, and recommended maintenance cycles.</a:t>
            </a:r>
          </a:p>
        </p:txBody>
      </p:sp>
      <p:sp>
        <p:nvSpPr>
          <p:cNvPr id="30" name="Freeform 8">
            <a:extLst>
              <a:ext uri="{FF2B5EF4-FFF2-40B4-BE49-F238E27FC236}">
                <a16:creationId xmlns:a16="http://schemas.microsoft.com/office/drawing/2014/main" id="{00C07641-0CF2-E8BB-3070-BF9FEB7ACDF5}"/>
              </a:ext>
            </a:extLst>
          </p:cNvPr>
          <p:cNvSpPr/>
          <p:nvPr/>
        </p:nvSpPr>
        <p:spPr>
          <a:xfrm>
            <a:off x="14859000" y="9067266"/>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1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31" name="TextBox 30">
            <a:extLst>
              <a:ext uri="{FF2B5EF4-FFF2-40B4-BE49-F238E27FC236}">
                <a16:creationId xmlns:a16="http://schemas.microsoft.com/office/drawing/2014/main" id="{1043F66A-F0BB-6413-E079-85D0269E5FD9}"/>
              </a:ext>
            </a:extLst>
          </p:cNvPr>
          <p:cNvSpPr txBox="1"/>
          <p:nvPr/>
        </p:nvSpPr>
        <p:spPr>
          <a:xfrm>
            <a:off x="2900680" y="400030"/>
            <a:ext cx="10784304" cy="541880"/>
          </a:xfrm>
          <a:prstGeom prst="rect">
            <a:avLst/>
          </a:prstGeom>
        </p:spPr>
        <p:txBody>
          <a:bodyPr wrap="square" lIns="0" tIns="0" rIns="0" bIns="0" rtlCol="0" anchor="t">
            <a:spAutoFit/>
          </a:bodyPr>
          <a:lstStyle/>
          <a:p>
            <a:pPr algn="r">
              <a:lnSpc>
                <a:spcPts val="3600"/>
              </a:lnSpc>
            </a:pPr>
            <a:r>
              <a:rPr lang="en-US" sz="7000" b="1" dirty="0">
                <a:solidFill>
                  <a:srgbClr val="EF233C"/>
                </a:solidFill>
                <a:latin typeface="Futura Ultra-Bold"/>
                <a:ea typeface="Futura Ultra-Bold"/>
                <a:cs typeface="Futura Ultra-Bold"/>
                <a:sym typeface="Futura Ultra-Bold"/>
              </a:rPr>
              <a:t>Data requirements</a:t>
            </a:r>
          </a:p>
        </p:txBody>
      </p:sp>
      <p:pic>
        <p:nvPicPr>
          <p:cNvPr id="32" name="Picture 31" descr="A logo of a sports team&#10;&#10;Description automatically generated">
            <a:extLst>
              <a:ext uri="{FF2B5EF4-FFF2-40B4-BE49-F238E27FC236}">
                <a16:creationId xmlns:a16="http://schemas.microsoft.com/office/drawing/2014/main" id="{66B304AF-2B27-6471-01DA-047FEAEC40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extLst>
      <p:ext uri="{BB962C8B-B14F-4D97-AF65-F5344CB8AC3E}">
        <p14:creationId xmlns:p14="http://schemas.microsoft.com/office/powerpoint/2010/main" val="50098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43443" y="1874520"/>
            <a:ext cx="2245834" cy="2046292"/>
            <a:chOff x="0" y="0"/>
            <a:chExt cx="2994446" cy="2728390"/>
          </a:xfrm>
        </p:grpSpPr>
        <p:sp>
          <p:nvSpPr>
            <p:cNvPr id="3" name="Freeform 3"/>
            <p:cNvSpPr/>
            <p:nvPr/>
          </p:nvSpPr>
          <p:spPr>
            <a:xfrm>
              <a:off x="-167894" y="-13081"/>
              <a:ext cx="3330194" cy="2909316"/>
            </a:xfrm>
            <a:custGeom>
              <a:avLst/>
              <a:gdLst/>
              <a:ahLst/>
              <a:cxnLst/>
              <a:rect l="l" t="t" r="r" b="b"/>
              <a:pathLst>
                <a:path w="3330194" h="2909316">
                  <a:moveTo>
                    <a:pt x="1268095" y="16002"/>
                  </a:moveTo>
                  <a:cubicBezTo>
                    <a:pt x="1495298" y="0"/>
                    <a:pt x="1729486" y="49276"/>
                    <a:pt x="1941576" y="171704"/>
                  </a:cubicBezTo>
                  <a:lnTo>
                    <a:pt x="2570988" y="535051"/>
                  </a:lnTo>
                  <a:cubicBezTo>
                    <a:pt x="3136519" y="861568"/>
                    <a:pt x="3330194" y="1584706"/>
                    <a:pt x="3003804" y="2150110"/>
                  </a:cubicBezTo>
                  <a:cubicBezTo>
                    <a:pt x="2677414" y="2715514"/>
                    <a:pt x="1954276" y="2909316"/>
                    <a:pt x="1388745" y="2582799"/>
                  </a:cubicBezTo>
                  <a:lnTo>
                    <a:pt x="759206" y="2219452"/>
                  </a:lnTo>
                  <a:cubicBezTo>
                    <a:pt x="193802" y="1892935"/>
                    <a:pt x="0" y="1169924"/>
                    <a:pt x="326517" y="604393"/>
                  </a:cubicBezTo>
                  <a:cubicBezTo>
                    <a:pt x="530479" y="250952"/>
                    <a:pt x="889508" y="42799"/>
                    <a:pt x="1268095" y="16002"/>
                  </a:cubicBezTo>
                  <a:close/>
                </a:path>
              </a:pathLst>
            </a:custGeom>
            <a:solidFill>
              <a:srgbClr val="EF233C"/>
            </a:solidFill>
          </p:spPr>
          <p:txBody>
            <a:bodyPr/>
            <a:lstStyle/>
            <a:p>
              <a:endParaRPr lang="en-CA"/>
            </a:p>
          </p:txBody>
        </p:sp>
      </p:grpSp>
      <p:grpSp>
        <p:nvGrpSpPr>
          <p:cNvPr id="4" name="Group 4"/>
          <p:cNvGrpSpPr/>
          <p:nvPr/>
        </p:nvGrpSpPr>
        <p:grpSpPr>
          <a:xfrm>
            <a:off x="5520367" y="3419766"/>
            <a:ext cx="3783654" cy="3447471"/>
            <a:chOff x="0" y="0"/>
            <a:chExt cx="5044872" cy="4596628"/>
          </a:xfrm>
        </p:grpSpPr>
        <p:sp>
          <p:nvSpPr>
            <p:cNvPr id="5" name="Freeform 5"/>
            <p:cNvSpPr/>
            <p:nvPr/>
          </p:nvSpPr>
          <p:spPr>
            <a:xfrm>
              <a:off x="-282829" y="-22098"/>
              <a:ext cx="5610606" cy="4901565"/>
            </a:xfrm>
            <a:custGeom>
              <a:avLst/>
              <a:gdLst/>
              <a:ahLst/>
              <a:cxnLst/>
              <a:rect l="l" t="t" r="r" b="b"/>
              <a:pathLst>
                <a:path w="5610606" h="4901565">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2"/>
              <a:stretch>
                <a:fillRect l="-18378" r="-18378"/>
              </a:stretch>
            </a:blipFill>
          </p:spPr>
          <p:txBody>
            <a:bodyPr/>
            <a:lstStyle/>
            <a:p>
              <a:endParaRPr lang="en-CA"/>
            </a:p>
          </p:txBody>
        </p:sp>
      </p:grpSp>
      <p:grpSp>
        <p:nvGrpSpPr>
          <p:cNvPr id="6" name="Group 6"/>
          <p:cNvGrpSpPr/>
          <p:nvPr/>
        </p:nvGrpSpPr>
        <p:grpSpPr>
          <a:xfrm>
            <a:off x="4043443" y="6366188"/>
            <a:ext cx="2245834" cy="2046293"/>
            <a:chOff x="0" y="0"/>
            <a:chExt cx="2994446" cy="2728390"/>
          </a:xfrm>
        </p:grpSpPr>
        <p:sp>
          <p:nvSpPr>
            <p:cNvPr id="7" name="Freeform 7"/>
            <p:cNvSpPr/>
            <p:nvPr/>
          </p:nvSpPr>
          <p:spPr>
            <a:xfrm>
              <a:off x="-167894" y="-13081"/>
              <a:ext cx="3330194" cy="2909316"/>
            </a:xfrm>
            <a:custGeom>
              <a:avLst/>
              <a:gdLst/>
              <a:ahLst/>
              <a:cxnLst/>
              <a:rect l="l" t="t" r="r" b="b"/>
              <a:pathLst>
                <a:path w="3330194" h="2909316">
                  <a:moveTo>
                    <a:pt x="1268095" y="16002"/>
                  </a:moveTo>
                  <a:cubicBezTo>
                    <a:pt x="1495298" y="0"/>
                    <a:pt x="1729486" y="49276"/>
                    <a:pt x="1941576" y="171704"/>
                  </a:cubicBezTo>
                  <a:lnTo>
                    <a:pt x="2570988" y="535051"/>
                  </a:lnTo>
                  <a:cubicBezTo>
                    <a:pt x="3136519" y="861568"/>
                    <a:pt x="3330194" y="1584706"/>
                    <a:pt x="3003804" y="2150110"/>
                  </a:cubicBezTo>
                  <a:cubicBezTo>
                    <a:pt x="2677414" y="2715514"/>
                    <a:pt x="1954276" y="2909316"/>
                    <a:pt x="1388745" y="2582799"/>
                  </a:cubicBezTo>
                  <a:lnTo>
                    <a:pt x="759206" y="2219452"/>
                  </a:lnTo>
                  <a:cubicBezTo>
                    <a:pt x="193802" y="1892935"/>
                    <a:pt x="0" y="1169924"/>
                    <a:pt x="326517" y="604393"/>
                  </a:cubicBezTo>
                  <a:cubicBezTo>
                    <a:pt x="530479" y="250952"/>
                    <a:pt x="889508" y="42799"/>
                    <a:pt x="1268095" y="16002"/>
                  </a:cubicBezTo>
                  <a:close/>
                </a:path>
              </a:pathLst>
            </a:custGeom>
            <a:solidFill>
              <a:srgbClr val="EF233C"/>
            </a:solidFill>
          </p:spPr>
          <p:txBody>
            <a:bodyPr/>
            <a:lstStyle/>
            <a:p>
              <a:endParaRPr lang="en-CA"/>
            </a:p>
          </p:txBody>
        </p:sp>
      </p:grpSp>
      <p:grpSp>
        <p:nvGrpSpPr>
          <p:cNvPr id="8" name="Group 8"/>
          <p:cNvGrpSpPr/>
          <p:nvPr/>
        </p:nvGrpSpPr>
        <p:grpSpPr>
          <a:xfrm>
            <a:off x="1028700" y="3419766"/>
            <a:ext cx="3783654" cy="3447471"/>
            <a:chOff x="0" y="0"/>
            <a:chExt cx="5044872" cy="4596628"/>
          </a:xfrm>
        </p:grpSpPr>
        <p:sp>
          <p:nvSpPr>
            <p:cNvPr id="9" name="Freeform 9"/>
            <p:cNvSpPr/>
            <p:nvPr/>
          </p:nvSpPr>
          <p:spPr>
            <a:xfrm>
              <a:off x="-282829" y="-22098"/>
              <a:ext cx="5610606" cy="4901565"/>
            </a:xfrm>
            <a:custGeom>
              <a:avLst/>
              <a:gdLst/>
              <a:ahLst/>
              <a:cxnLst/>
              <a:rect l="l" t="t" r="r" b="b"/>
              <a:pathLst>
                <a:path w="5610606" h="4901565">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3"/>
              <a:stretch>
                <a:fillRect l="-18378" r="-18378"/>
              </a:stretch>
            </a:blipFill>
          </p:spPr>
          <p:txBody>
            <a:bodyPr/>
            <a:lstStyle/>
            <a:p>
              <a:endParaRPr lang="en-CA" dirty="0"/>
            </a:p>
          </p:txBody>
        </p:sp>
      </p:grpSp>
      <p:sp>
        <p:nvSpPr>
          <p:cNvPr id="10" name="Freeform 10"/>
          <p:cNvSpPr/>
          <p:nvPr/>
        </p:nvSpPr>
        <p:spPr>
          <a:xfrm>
            <a:off x="4812354" y="6901355"/>
            <a:ext cx="708014" cy="975958"/>
          </a:xfrm>
          <a:custGeom>
            <a:avLst/>
            <a:gdLst/>
            <a:ahLst/>
            <a:cxnLst/>
            <a:rect l="l" t="t" r="r" b="b"/>
            <a:pathLst>
              <a:path w="708014" h="975958">
                <a:moveTo>
                  <a:pt x="0" y="0"/>
                </a:moveTo>
                <a:lnTo>
                  <a:pt x="708013" y="0"/>
                </a:lnTo>
                <a:lnTo>
                  <a:pt x="708013" y="975958"/>
                </a:lnTo>
                <a:lnTo>
                  <a:pt x="0" y="975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1" name="Freeform 11"/>
          <p:cNvSpPr/>
          <p:nvPr/>
        </p:nvSpPr>
        <p:spPr>
          <a:xfrm>
            <a:off x="4702919" y="2334989"/>
            <a:ext cx="926884" cy="1125355"/>
          </a:xfrm>
          <a:custGeom>
            <a:avLst/>
            <a:gdLst/>
            <a:ahLst/>
            <a:cxnLst/>
            <a:rect l="l" t="t" r="r" b="b"/>
            <a:pathLst>
              <a:path w="926884" h="1125355">
                <a:moveTo>
                  <a:pt x="0" y="0"/>
                </a:moveTo>
                <a:lnTo>
                  <a:pt x="926884" y="0"/>
                </a:lnTo>
                <a:lnTo>
                  <a:pt x="926884" y="1125355"/>
                </a:lnTo>
                <a:lnTo>
                  <a:pt x="0" y="1125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2" name="TextBox 12"/>
          <p:cNvSpPr txBox="1"/>
          <p:nvPr/>
        </p:nvSpPr>
        <p:spPr>
          <a:xfrm>
            <a:off x="10223490" y="2484809"/>
            <a:ext cx="5245110"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Feature details</a:t>
            </a:r>
          </a:p>
        </p:txBody>
      </p:sp>
      <p:sp>
        <p:nvSpPr>
          <p:cNvPr id="17" name="TextBox 16">
            <a:extLst>
              <a:ext uri="{FF2B5EF4-FFF2-40B4-BE49-F238E27FC236}">
                <a16:creationId xmlns:a16="http://schemas.microsoft.com/office/drawing/2014/main" id="{BF331A1F-718D-77BB-3E79-EF678E7FBE86}"/>
              </a:ext>
            </a:extLst>
          </p:cNvPr>
          <p:cNvSpPr txBox="1"/>
          <p:nvPr/>
        </p:nvSpPr>
        <p:spPr>
          <a:xfrm>
            <a:off x="10223489" y="2908761"/>
            <a:ext cx="6610992" cy="50256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Futura"/>
              </a:rPr>
              <a:t>Maintenance Status </a:t>
            </a:r>
          </a:p>
          <a:p>
            <a:pPr marL="285750" indent="-285750">
              <a:lnSpc>
                <a:spcPct val="150000"/>
              </a:lnSpc>
              <a:buFont typeface="Arial" panose="020B0604020202020204" pitchFamily="34" charset="0"/>
              <a:buChar char="•"/>
            </a:pPr>
            <a:r>
              <a:rPr lang="en-US" dirty="0">
                <a:latin typeface="Futura"/>
              </a:rPr>
              <a:t>Usage Hours</a:t>
            </a:r>
          </a:p>
          <a:p>
            <a:pPr marL="285750" indent="-285750">
              <a:lnSpc>
                <a:spcPct val="150000"/>
              </a:lnSpc>
              <a:buFont typeface="Arial" panose="020B0604020202020204" pitchFamily="34" charset="0"/>
              <a:buChar char="•"/>
            </a:pPr>
            <a:r>
              <a:rPr lang="en-US" dirty="0">
                <a:latin typeface="Futura"/>
              </a:rPr>
              <a:t>Location</a:t>
            </a:r>
          </a:p>
          <a:p>
            <a:pPr marL="285750" indent="-285750">
              <a:lnSpc>
                <a:spcPct val="150000"/>
              </a:lnSpc>
              <a:buFont typeface="Arial" panose="020B0604020202020204" pitchFamily="34" charset="0"/>
              <a:buChar char="•"/>
            </a:pPr>
            <a:r>
              <a:rPr lang="en-US" dirty="0">
                <a:latin typeface="Futura"/>
              </a:rPr>
              <a:t>Supplier</a:t>
            </a:r>
          </a:p>
          <a:p>
            <a:pPr marL="285750" indent="-285750">
              <a:lnSpc>
                <a:spcPct val="150000"/>
              </a:lnSpc>
              <a:buFont typeface="Arial" panose="020B0604020202020204" pitchFamily="34" charset="0"/>
              <a:buChar char="•"/>
            </a:pPr>
            <a:r>
              <a:rPr lang="en-US" dirty="0">
                <a:latin typeface="Futura"/>
              </a:rPr>
              <a:t>Usage Days Since Last Maintenance</a:t>
            </a:r>
          </a:p>
          <a:p>
            <a:pPr marL="285750" indent="-285750">
              <a:lnSpc>
                <a:spcPct val="150000"/>
              </a:lnSpc>
              <a:buFont typeface="Arial" panose="020B0604020202020204" pitchFamily="34" charset="0"/>
              <a:buChar char="•"/>
            </a:pPr>
            <a:r>
              <a:rPr lang="en-US" dirty="0">
                <a:latin typeface="Futura"/>
              </a:rPr>
              <a:t>Usage Hours Since Last Maintenance </a:t>
            </a:r>
          </a:p>
          <a:p>
            <a:pPr marL="285750" indent="-285750">
              <a:lnSpc>
                <a:spcPct val="150000"/>
              </a:lnSpc>
              <a:buFont typeface="Arial" panose="020B0604020202020204" pitchFamily="34" charset="0"/>
              <a:buChar char="•"/>
            </a:pPr>
            <a:r>
              <a:rPr lang="en-US" dirty="0">
                <a:latin typeface="Futura"/>
              </a:rPr>
              <a:t>Maintenance Frequency (Times)</a:t>
            </a:r>
          </a:p>
          <a:p>
            <a:pPr marL="285750" indent="-285750">
              <a:lnSpc>
                <a:spcPct val="150000"/>
              </a:lnSpc>
              <a:buFont typeface="Arial" panose="020B0604020202020204" pitchFamily="34" charset="0"/>
              <a:buChar char="•"/>
            </a:pPr>
            <a:r>
              <a:rPr lang="en-US" dirty="0">
                <a:latin typeface="Futura"/>
              </a:rPr>
              <a:t>Failure History </a:t>
            </a:r>
          </a:p>
          <a:p>
            <a:pPr marL="285750" indent="-285750">
              <a:lnSpc>
                <a:spcPct val="150000"/>
              </a:lnSpc>
              <a:buFont typeface="Arial" panose="020B0604020202020204" pitchFamily="34" charset="0"/>
              <a:buChar char="•"/>
            </a:pPr>
            <a:r>
              <a:rPr lang="en-US" dirty="0">
                <a:latin typeface="Futura"/>
              </a:rPr>
              <a:t>Condition Rating</a:t>
            </a:r>
          </a:p>
          <a:p>
            <a:pPr marL="285750" indent="-285750">
              <a:lnSpc>
                <a:spcPct val="150000"/>
              </a:lnSpc>
              <a:buFont typeface="Arial" panose="020B0604020202020204" pitchFamily="34" charset="0"/>
              <a:buChar char="•"/>
            </a:pPr>
            <a:r>
              <a:rPr lang="en-US" dirty="0">
                <a:latin typeface="Futura"/>
              </a:rPr>
              <a:t>Equipment Age</a:t>
            </a:r>
          </a:p>
          <a:p>
            <a:pPr marL="285750" indent="-285750">
              <a:lnSpc>
                <a:spcPct val="150000"/>
              </a:lnSpc>
              <a:buFont typeface="Arial" panose="020B0604020202020204" pitchFamily="34" charset="0"/>
              <a:buChar char="•"/>
            </a:pPr>
            <a:r>
              <a:rPr lang="en-US" dirty="0">
                <a:latin typeface="Futura"/>
              </a:rPr>
              <a:t>10,000 entries of synthetic dataset</a:t>
            </a:r>
          </a:p>
          <a:p>
            <a:pPr marL="285750" indent="-285750">
              <a:lnSpc>
                <a:spcPct val="150000"/>
              </a:lnSpc>
              <a:buFont typeface="Arial" panose="020B0604020202020204" pitchFamily="34" charset="0"/>
              <a:buChar char="•"/>
            </a:pPr>
            <a:r>
              <a:rPr lang="en-US" dirty="0">
                <a:latin typeface="Futura"/>
              </a:rPr>
              <a:t>19 features</a:t>
            </a:r>
            <a:endParaRPr lang="en-CA" dirty="0">
              <a:latin typeface="Futura"/>
            </a:endParaRPr>
          </a:p>
        </p:txBody>
      </p:sp>
      <p:sp>
        <p:nvSpPr>
          <p:cNvPr id="18" name="Freeform 8">
            <a:extLst>
              <a:ext uri="{FF2B5EF4-FFF2-40B4-BE49-F238E27FC236}">
                <a16:creationId xmlns:a16="http://schemas.microsoft.com/office/drawing/2014/main" id="{FF0724F2-22F0-E709-4394-8FEF7BFD81AF}"/>
              </a:ext>
            </a:extLst>
          </p:cNvPr>
          <p:cNvSpPr/>
          <p:nvPr/>
        </p:nvSpPr>
        <p:spPr>
          <a:xfrm>
            <a:off x="15088690" y="8847983"/>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13" name="TextBox 12">
            <a:extLst>
              <a:ext uri="{FF2B5EF4-FFF2-40B4-BE49-F238E27FC236}">
                <a16:creationId xmlns:a16="http://schemas.microsoft.com/office/drawing/2014/main" id="{3A12B304-DE30-7626-60BA-3F1D69BAB893}"/>
              </a:ext>
            </a:extLst>
          </p:cNvPr>
          <p:cNvSpPr txBox="1"/>
          <p:nvPr/>
        </p:nvSpPr>
        <p:spPr>
          <a:xfrm>
            <a:off x="4533900" y="631508"/>
            <a:ext cx="9220200" cy="541880"/>
          </a:xfrm>
          <a:prstGeom prst="rect">
            <a:avLst/>
          </a:prstGeom>
        </p:spPr>
        <p:txBody>
          <a:bodyPr wrap="square" lIns="0" tIns="0" rIns="0" bIns="0" rtlCol="0" anchor="t">
            <a:spAutoFit/>
          </a:bodyPr>
          <a:lstStyle/>
          <a:p>
            <a:pPr algn="l">
              <a:lnSpc>
                <a:spcPts val="3600"/>
              </a:lnSpc>
            </a:pPr>
            <a:r>
              <a:rPr lang="en-US" sz="7000" b="1" dirty="0">
                <a:solidFill>
                  <a:srgbClr val="EF233C"/>
                </a:solidFill>
                <a:latin typeface="Futura Ultra-Bold"/>
                <a:ea typeface="Futura Ultra-Bold"/>
                <a:cs typeface="Futura Ultra-Bold"/>
                <a:sym typeface="Futura Ultra-Bold"/>
              </a:rPr>
              <a:t>Important Features</a:t>
            </a:r>
          </a:p>
        </p:txBody>
      </p:sp>
      <p:pic>
        <p:nvPicPr>
          <p:cNvPr id="14" name="Picture 13" descr="A logo of a sports team&#10;&#10;Description automatically generated">
            <a:extLst>
              <a:ext uri="{FF2B5EF4-FFF2-40B4-BE49-F238E27FC236}">
                <a16:creationId xmlns:a16="http://schemas.microsoft.com/office/drawing/2014/main" id="{504FB6DC-1B25-BD43-D4E9-C1A6F3779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72200" y="1"/>
            <a:ext cx="12115800" cy="8420099"/>
            <a:chOff x="0" y="0"/>
            <a:chExt cx="16434756" cy="11562438"/>
          </a:xfrm>
        </p:grpSpPr>
        <p:sp>
          <p:nvSpPr>
            <p:cNvPr id="3" name="Freeform 3"/>
            <p:cNvSpPr/>
            <p:nvPr/>
          </p:nvSpPr>
          <p:spPr>
            <a:xfrm>
              <a:off x="-367030" y="0"/>
              <a:ext cx="16801845" cy="12225274"/>
            </a:xfrm>
            <a:custGeom>
              <a:avLst/>
              <a:gdLst/>
              <a:ahLst/>
              <a:cxnLst/>
              <a:rect l="l" t="t" r="r" b="b"/>
              <a:pathLst>
                <a:path w="16801845" h="12225274">
                  <a:moveTo>
                    <a:pt x="482727" y="0"/>
                  </a:moveTo>
                  <a:lnTo>
                    <a:pt x="16801845" y="0"/>
                  </a:lnTo>
                  <a:lnTo>
                    <a:pt x="16801845" y="9671177"/>
                  </a:lnTo>
                  <a:lnTo>
                    <a:pt x="16734789" y="9724517"/>
                  </a:lnTo>
                  <a:cubicBezTo>
                    <a:pt x="13910690" y="11858244"/>
                    <a:pt x="9971658" y="12225274"/>
                    <a:pt x="6713473" y="10344150"/>
                  </a:cubicBezTo>
                  <a:lnTo>
                    <a:pt x="4909820" y="9302750"/>
                  </a:lnTo>
                  <a:cubicBezTo>
                    <a:pt x="1651762" y="7421753"/>
                    <a:pt x="0" y="3826764"/>
                    <a:pt x="435864" y="314198"/>
                  </a:cubicBezTo>
                  <a:close/>
                </a:path>
              </a:pathLst>
            </a:custGeom>
            <a:blipFill>
              <a:blip r:embed="rId2"/>
              <a:stretch>
                <a:fillRect l="-2897" r="-2897"/>
              </a:stretch>
            </a:blipFill>
          </p:spPr>
          <p:txBody>
            <a:bodyPr/>
            <a:lstStyle/>
            <a:p>
              <a:endParaRPr lang="en-CA"/>
            </a:p>
          </p:txBody>
        </p:sp>
      </p:grpSp>
      <p:grpSp>
        <p:nvGrpSpPr>
          <p:cNvPr id="4" name="Group 4"/>
          <p:cNvGrpSpPr/>
          <p:nvPr/>
        </p:nvGrpSpPr>
        <p:grpSpPr>
          <a:xfrm rot="1800000">
            <a:off x="9110870" y="6709218"/>
            <a:ext cx="2584404" cy="1059662"/>
            <a:chOff x="0" y="0"/>
            <a:chExt cx="3445872" cy="1412882"/>
          </a:xfrm>
        </p:grpSpPr>
        <p:sp>
          <p:nvSpPr>
            <p:cNvPr id="5" name="Freeform 5"/>
            <p:cNvSpPr/>
            <p:nvPr/>
          </p:nvSpPr>
          <p:spPr>
            <a:xfrm>
              <a:off x="0" y="0"/>
              <a:ext cx="3445891" cy="1413002"/>
            </a:xfrm>
            <a:custGeom>
              <a:avLst/>
              <a:gdLst/>
              <a:ahLst/>
              <a:cxnLst/>
              <a:rect l="l" t="t" r="r" b="b"/>
              <a:pathLst>
                <a:path w="3445891" h="1413002">
                  <a:moveTo>
                    <a:pt x="0" y="706501"/>
                  </a:moveTo>
                  <a:cubicBezTo>
                    <a:pt x="0" y="316230"/>
                    <a:pt x="316230" y="0"/>
                    <a:pt x="706501" y="0"/>
                  </a:cubicBezTo>
                  <a:lnTo>
                    <a:pt x="2739390" y="0"/>
                  </a:lnTo>
                  <a:cubicBezTo>
                    <a:pt x="3129534" y="0"/>
                    <a:pt x="3445891" y="316230"/>
                    <a:pt x="3445891" y="706501"/>
                  </a:cubicBezTo>
                  <a:cubicBezTo>
                    <a:pt x="3445891" y="1096772"/>
                    <a:pt x="3129661" y="1413002"/>
                    <a:pt x="2739390" y="1413002"/>
                  </a:cubicBezTo>
                  <a:lnTo>
                    <a:pt x="706501" y="1413002"/>
                  </a:lnTo>
                  <a:cubicBezTo>
                    <a:pt x="316230" y="1412875"/>
                    <a:pt x="0" y="1096645"/>
                    <a:pt x="0" y="706501"/>
                  </a:cubicBezTo>
                  <a:close/>
                </a:path>
              </a:pathLst>
            </a:custGeom>
            <a:solidFill>
              <a:srgbClr val="EF233C"/>
            </a:solidFill>
          </p:spPr>
          <p:txBody>
            <a:bodyPr/>
            <a:lstStyle/>
            <a:p>
              <a:endParaRPr lang="en-CA"/>
            </a:p>
          </p:txBody>
        </p:sp>
      </p:grpSp>
      <p:sp>
        <p:nvSpPr>
          <p:cNvPr id="6" name="TextBox 6"/>
          <p:cNvSpPr txBox="1"/>
          <p:nvPr/>
        </p:nvSpPr>
        <p:spPr>
          <a:xfrm>
            <a:off x="739704" y="4441592"/>
            <a:ext cx="6550322" cy="541880"/>
          </a:xfrm>
          <a:prstGeom prst="rect">
            <a:avLst/>
          </a:prstGeom>
        </p:spPr>
        <p:txBody>
          <a:bodyPr wrap="square" lIns="0" tIns="0" rIns="0" bIns="0" rtlCol="0" anchor="t">
            <a:spAutoFit/>
          </a:bodyPr>
          <a:lstStyle/>
          <a:p>
            <a:pPr algn="l">
              <a:lnSpc>
                <a:spcPts val="3600"/>
              </a:lnSpc>
            </a:pPr>
            <a:r>
              <a:rPr lang="en-US" sz="7000" b="1" dirty="0">
                <a:solidFill>
                  <a:srgbClr val="EF233C"/>
                </a:solidFill>
                <a:latin typeface="Futura Ultra-Bold"/>
                <a:ea typeface="Futura Ultra-Bold"/>
                <a:cs typeface="Futura Ultra-Bold"/>
                <a:sym typeface="Futura Ultra-Bold"/>
              </a:rPr>
              <a:t>ML Algorithms</a:t>
            </a:r>
          </a:p>
        </p:txBody>
      </p:sp>
      <p:grpSp>
        <p:nvGrpSpPr>
          <p:cNvPr id="8" name="Group 8"/>
          <p:cNvGrpSpPr/>
          <p:nvPr/>
        </p:nvGrpSpPr>
        <p:grpSpPr>
          <a:xfrm>
            <a:off x="1" y="1"/>
            <a:ext cx="4251044" cy="4115006"/>
            <a:chOff x="0" y="0"/>
            <a:chExt cx="5668058" cy="5486674"/>
          </a:xfrm>
        </p:grpSpPr>
        <p:sp>
          <p:nvSpPr>
            <p:cNvPr id="9" name="Freeform 9"/>
            <p:cNvSpPr/>
            <p:nvPr/>
          </p:nvSpPr>
          <p:spPr>
            <a:xfrm>
              <a:off x="0" y="0"/>
              <a:ext cx="5724906" cy="5532120"/>
            </a:xfrm>
            <a:custGeom>
              <a:avLst/>
              <a:gdLst/>
              <a:ahLst/>
              <a:cxnLst/>
              <a:rect l="l" t="t" r="r" b="b"/>
              <a:pathLst>
                <a:path w="5724906" h="5532120">
                  <a:moveTo>
                    <a:pt x="0" y="0"/>
                  </a:moveTo>
                  <a:lnTo>
                    <a:pt x="5654929" y="0"/>
                  </a:lnTo>
                  <a:lnTo>
                    <a:pt x="5655310" y="3429"/>
                  </a:lnTo>
                  <a:cubicBezTo>
                    <a:pt x="5724906" y="988187"/>
                    <a:pt x="5511292" y="2003679"/>
                    <a:pt x="4980559" y="2923032"/>
                  </a:cubicBezTo>
                  <a:cubicBezTo>
                    <a:pt x="4007358" y="4608449"/>
                    <a:pt x="2221611" y="5532120"/>
                    <a:pt x="403860" y="5485003"/>
                  </a:cubicBezTo>
                  <a:lnTo>
                    <a:pt x="0" y="5454777"/>
                  </a:lnTo>
                  <a:close/>
                </a:path>
              </a:pathLst>
            </a:custGeom>
            <a:solidFill>
              <a:srgbClr val="EF233C"/>
            </a:solidFill>
          </p:spPr>
          <p:txBody>
            <a:bodyPr/>
            <a:lstStyle/>
            <a:p>
              <a:endParaRPr lang="en-CA"/>
            </a:p>
          </p:txBody>
        </p:sp>
      </p:grpSp>
      <p:sp>
        <p:nvSpPr>
          <p:cNvPr id="10" name="Rectangle 1">
            <a:extLst>
              <a:ext uri="{FF2B5EF4-FFF2-40B4-BE49-F238E27FC236}">
                <a16:creationId xmlns:a16="http://schemas.microsoft.com/office/drawing/2014/main" id="{A5E2CA0D-EB59-6985-09D7-EDC2E3278247}"/>
              </a:ext>
            </a:extLst>
          </p:cNvPr>
          <p:cNvSpPr>
            <a:spLocks noChangeArrowheads="1"/>
          </p:cNvSpPr>
          <p:nvPr/>
        </p:nvSpPr>
        <p:spPr bwMode="auto">
          <a:xfrm>
            <a:off x="632003" y="5219093"/>
            <a:ext cx="7292798" cy="377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Futura"/>
              </a:rPr>
              <a:t>Logistic Regression</a:t>
            </a:r>
            <a:r>
              <a:rPr kumimoji="0" lang="en-US" altLang="en-US" sz="1800" b="0" i="0" u="none" strike="noStrike" cap="none" normalizeH="0" baseline="0" dirty="0">
                <a:ln>
                  <a:noFill/>
                </a:ln>
                <a:solidFill>
                  <a:schemeClr val="tx1"/>
                </a:solidFill>
                <a:effectLst/>
                <a:latin typeface="Futura"/>
              </a:rPr>
              <a:t>: Suitable for binary classification to predict failure likelihood.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Futura"/>
              </a:rPr>
              <a:t>Random Forests</a:t>
            </a:r>
            <a:r>
              <a:rPr kumimoji="0" lang="en-US" altLang="en-US" sz="1800" b="0" i="0" u="none" strike="noStrike" cap="none" normalizeH="0" baseline="0" dirty="0">
                <a:ln>
                  <a:noFill/>
                </a:ln>
                <a:solidFill>
                  <a:schemeClr val="tx1"/>
                </a:solidFill>
                <a:effectLst/>
                <a:latin typeface="Futura"/>
              </a:rPr>
              <a:t>: For feature importance analysis and handling complex relationships between variables.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Futura"/>
              </a:rPr>
              <a:t>Gradient Boosting</a:t>
            </a:r>
            <a:r>
              <a:rPr kumimoji="0" lang="en-US" altLang="en-US" sz="1800" b="0" i="0" u="none" strike="noStrike" cap="none" normalizeH="0" baseline="0" dirty="0">
                <a:ln>
                  <a:noFill/>
                </a:ln>
                <a:solidFill>
                  <a:schemeClr val="tx1"/>
                </a:solidFill>
                <a:effectLst/>
                <a:latin typeface="Futura"/>
              </a:rPr>
              <a:t>: Effective for imbalanced data, where failure events may be rare.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Futura"/>
              </a:rPr>
              <a:t>Recurrent Neural Networks (RNNs)</a:t>
            </a:r>
            <a:r>
              <a:rPr kumimoji="0" lang="en-US" altLang="en-US" sz="1800" b="0" i="0" u="none" strike="noStrike" cap="none" normalizeH="0" baseline="0" dirty="0">
                <a:ln>
                  <a:noFill/>
                </a:ln>
                <a:solidFill>
                  <a:schemeClr val="tx1"/>
                </a:solidFill>
                <a:effectLst/>
                <a:latin typeface="Futura"/>
              </a:rPr>
              <a:t>: Given time-sequenced maintenance data, RNNs can be useful for learning patterns across time. </a:t>
            </a:r>
          </a:p>
        </p:txBody>
      </p:sp>
      <p:sp>
        <p:nvSpPr>
          <p:cNvPr id="11" name="Freeform 8">
            <a:extLst>
              <a:ext uri="{FF2B5EF4-FFF2-40B4-BE49-F238E27FC236}">
                <a16:creationId xmlns:a16="http://schemas.microsoft.com/office/drawing/2014/main" id="{B454FD0C-7F8D-CDC6-A6F6-9D742247C40B}"/>
              </a:ext>
            </a:extLst>
          </p:cNvPr>
          <p:cNvSpPr/>
          <p:nvPr/>
        </p:nvSpPr>
        <p:spPr>
          <a:xfrm>
            <a:off x="15087600" y="8852415"/>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7" name="Picture 6" descr="A logo of a sports team&#10;&#10;Description automatically generated">
            <a:extLst>
              <a:ext uri="{FF2B5EF4-FFF2-40B4-BE49-F238E27FC236}">
                <a16:creationId xmlns:a16="http://schemas.microsoft.com/office/drawing/2014/main" id="{5973823A-247A-F401-87FE-6D57988D4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27" y="8929711"/>
            <a:ext cx="1944642" cy="10926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904819" y="4159707"/>
            <a:ext cx="2159454" cy="1967589"/>
            <a:chOff x="0" y="0"/>
            <a:chExt cx="2879272" cy="2623452"/>
          </a:xfrm>
        </p:grpSpPr>
        <p:sp>
          <p:nvSpPr>
            <p:cNvPr id="3" name="Freeform 3"/>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grpSp>
        <p:nvGrpSpPr>
          <p:cNvPr id="4" name="Group 4"/>
          <p:cNvGrpSpPr/>
          <p:nvPr/>
        </p:nvGrpSpPr>
        <p:grpSpPr>
          <a:xfrm>
            <a:off x="8064273" y="2000253"/>
            <a:ext cx="2159456" cy="1967587"/>
            <a:chOff x="0" y="0"/>
            <a:chExt cx="2879274" cy="2623450"/>
          </a:xfrm>
        </p:grpSpPr>
        <p:sp>
          <p:nvSpPr>
            <p:cNvPr id="5" name="Freeform 5"/>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grpSp>
        <p:nvGrpSpPr>
          <p:cNvPr id="6" name="Group 6"/>
          <p:cNvGrpSpPr/>
          <p:nvPr/>
        </p:nvGrpSpPr>
        <p:grpSpPr>
          <a:xfrm rot="5400000">
            <a:off x="10279485" y="4215863"/>
            <a:ext cx="2159454" cy="1967589"/>
            <a:chOff x="0" y="0"/>
            <a:chExt cx="2879272" cy="2623452"/>
          </a:xfrm>
        </p:grpSpPr>
        <p:sp>
          <p:nvSpPr>
            <p:cNvPr id="7" name="Freeform 7"/>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grpSp>
        <p:nvGrpSpPr>
          <p:cNvPr id="8" name="Group 8"/>
          <p:cNvGrpSpPr/>
          <p:nvPr/>
        </p:nvGrpSpPr>
        <p:grpSpPr>
          <a:xfrm rot="-10800000">
            <a:off x="8064273" y="6319162"/>
            <a:ext cx="2159455" cy="1967587"/>
            <a:chOff x="0" y="0"/>
            <a:chExt cx="2879274" cy="2623450"/>
          </a:xfrm>
        </p:grpSpPr>
        <p:sp>
          <p:nvSpPr>
            <p:cNvPr id="9" name="Freeform 9"/>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sp>
        <p:nvSpPr>
          <p:cNvPr id="10" name="Freeform 10"/>
          <p:cNvSpPr/>
          <p:nvPr/>
        </p:nvSpPr>
        <p:spPr>
          <a:xfrm>
            <a:off x="10785689" y="4625734"/>
            <a:ext cx="1035535" cy="1035535"/>
          </a:xfrm>
          <a:custGeom>
            <a:avLst/>
            <a:gdLst/>
            <a:ahLst/>
            <a:cxnLst/>
            <a:rect l="l" t="t" r="r" b="b"/>
            <a:pathLst>
              <a:path w="1035535" h="1035535">
                <a:moveTo>
                  <a:pt x="0" y="0"/>
                </a:moveTo>
                <a:lnTo>
                  <a:pt x="1035536" y="0"/>
                </a:lnTo>
                <a:lnTo>
                  <a:pt x="1035536" y="1035535"/>
                </a:lnTo>
                <a:lnTo>
                  <a:pt x="0" y="1035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1" name="Freeform 11"/>
          <p:cNvSpPr/>
          <p:nvPr/>
        </p:nvSpPr>
        <p:spPr>
          <a:xfrm>
            <a:off x="8671419" y="6785189"/>
            <a:ext cx="945161" cy="1035535"/>
          </a:xfrm>
          <a:custGeom>
            <a:avLst/>
            <a:gdLst/>
            <a:ahLst/>
            <a:cxnLst/>
            <a:rect l="l" t="t" r="r" b="b"/>
            <a:pathLst>
              <a:path w="945161" h="1035535">
                <a:moveTo>
                  <a:pt x="0" y="0"/>
                </a:moveTo>
                <a:lnTo>
                  <a:pt x="945162" y="0"/>
                </a:lnTo>
                <a:lnTo>
                  <a:pt x="945162" y="1035535"/>
                </a:lnTo>
                <a:lnTo>
                  <a:pt x="0" y="10355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2" name="Freeform 12"/>
          <p:cNvSpPr/>
          <p:nvPr/>
        </p:nvSpPr>
        <p:spPr>
          <a:xfrm>
            <a:off x="8626233" y="2466279"/>
            <a:ext cx="1035535" cy="1035535"/>
          </a:xfrm>
          <a:custGeom>
            <a:avLst/>
            <a:gdLst/>
            <a:ahLst/>
            <a:cxnLst/>
            <a:rect l="l" t="t" r="r" b="b"/>
            <a:pathLst>
              <a:path w="1035535" h="1035535">
                <a:moveTo>
                  <a:pt x="0" y="0"/>
                </a:moveTo>
                <a:lnTo>
                  <a:pt x="1035535" y="0"/>
                </a:lnTo>
                <a:lnTo>
                  <a:pt x="1035535" y="1035535"/>
                </a:lnTo>
                <a:lnTo>
                  <a:pt x="0" y="1035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3" name="Freeform 13"/>
          <p:cNvSpPr/>
          <p:nvPr/>
        </p:nvSpPr>
        <p:spPr>
          <a:xfrm>
            <a:off x="6466778" y="4625734"/>
            <a:ext cx="1035535" cy="1035535"/>
          </a:xfrm>
          <a:custGeom>
            <a:avLst/>
            <a:gdLst/>
            <a:ahLst/>
            <a:cxnLst/>
            <a:rect l="l" t="t" r="r" b="b"/>
            <a:pathLst>
              <a:path w="1035535" h="1035535">
                <a:moveTo>
                  <a:pt x="0" y="0"/>
                </a:moveTo>
                <a:lnTo>
                  <a:pt x="1035536" y="0"/>
                </a:lnTo>
                <a:lnTo>
                  <a:pt x="1035536" y="1035535"/>
                </a:lnTo>
                <a:lnTo>
                  <a:pt x="0" y="10355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4" name="TextBox 14"/>
          <p:cNvSpPr txBox="1"/>
          <p:nvPr/>
        </p:nvSpPr>
        <p:spPr>
          <a:xfrm>
            <a:off x="794084" y="1071187"/>
            <a:ext cx="5229278" cy="923330"/>
          </a:xfrm>
          <a:prstGeom prst="rect">
            <a:avLst/>
          </a:prstGeom>
        </p:spPr>
        <p:txBody>
          <a:bodyPr wrap="square" lIns="0" tIns="0" rIns="0" bIns="0" rtlCol="0" anchor="t">
            <a:spAutoFit/>
          </a:bodyPr>
          <a:lstStyle/>
          <a:p>
            <a:pPr algn="just">
              <a:lnSpc>
                <a:spcPts val="3600"/>
              </a:lnSpc>
            </a:pPr>
            <a:r>
              <a:rPr lang="en-US" sz="3000" b="1" dirty="0">
                <a:solidFill>
                  <a:srgbClr val="EF233C"/>
                </a:solidFill>
                <a:latin typeface="Futura Ultra-Bold"/>
                <a:ea typeface="Futura Ultra-Bold"/>
                <a:cs typeface="Futura Ultra-Bold"/>
                <a:sym typeface="Futura Ultra-Bold"/>
              </a:rPr>
              <a:t>Effective for Binary Classification</a:t>
            </a:r>
          </a:p>
        </p:txBody>
      </p:sp>
      <p:sp>
        <p:nvSpPr>
          <p:cNvPr id="15" name="TextBox 15"/>
          <p:cNvSpPr txBox="1"/>
          <p:nvPr/>
        </p:nvSpPr>
        <p:spPr>
          <a:xfrm>
            <a:off x="1028703" y="2161616"/>
            <a:ext cx="4931952" cy="2821222"/>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Predictive maintenance often requires distinguishing between two states—whether equipment will fail soon or remain operational. Logistic Regression naturally suits this binary classification</a:t>
            </a:r>
            <a:r>
              <a:rPr lang="en-US" sz="1800" b="1" dirty="0">
                <a:solidFill>
                  <a:srgbClr val="000000"/>
                </a:solidFill>
                <a:latin typeface="Futura"/>
                <a:ea typeface="Futura"/>
                <a:cs typeface="Futura"/>
                <a:sym typeface="Futura"/>
              </a:rPr>
              <a:t>, assigning a probability to each outcome (failure or no failure) based on the input features</a:t>
            </a:r>
            <a:r>
              <a:rPr lang="en-US" sz="1800" dirty="0">
                <a:solidFill>
                  <a:srgbClr val="000000"/>
                </a:solidFill>
                <a:latin typeface="Futura"/>
                <a:ea typeface="Futura"/>
                <a:cs typeface="Futura"/>
                <a:sym typeface="Futura"/>
              </a:rPr>
              <a:t>.</a:t>
            </a:r>
          </a:p>
        </p:txBody>
      </p:sp>
      <p:sp>
        <p:nvSpPr>
          <p:cNvPr id="16" name="TextBox 16"/>
          <p:cNvSpPr txBox="1"/>
          <p:nvPr/>
        </p:nvSpPr>
        <p:spPr>
          <a:xfrm>
            <a:off x="1028699" y="5661269"/>
            <a:ext cx="4931955" cy="461665"/>
          </a:xfrm>
          <a:prstGeom prst="rect">
            <a:avLst/>
          </a:prstGeom>
        </p:spPr>
        <p:txBody>
          <a:bodyPr lIns="0" tIns="0" rIns="0" bIns="0" rtlCol="0" anchor="t">
            <a:spAutoFit/>
          </a:bodyPr>
          <a:lstStyle/>
          <a:p>
            <a:pPr algn="r">
              <a:lnSpc>
                <a:spcPts val="3600"/>
              </a:lnSpc>
            </a:pPr>
            <a:r>
              <a:rPr lang="en-US" sz="3000" b="1" dirty="0">
                <a:solidFill>
                  <a:srgbClr val="EF233C"/>
                </a:solidFill>
                <a:latin typeface="Futura Ultra-Bold"/>
                <a:ea typeface="Futura Ultra-Bold"/>
                <a:cs typeface="Futura Ultra-Bold"/>
                <a:sym typeface="Futura Ultra-Bold"/>
              </a:rPr>
              <a:t>Baseline Model</a:t>
            </a:r>
          </a:p>
        </p:txBody>
      </p:sp>
      <p:sp>
        <p:nvSpPr>
          <p:cNvPr id="17" name="TextBox 17"/>
          <p:cNvSpPr txBox="1"/>
          <p:nvPr/>
        </p:nvSpPr>
        <p:spPr>
          <a:xfrm>
            <a:off x="1028700" y="6198108"/>
            <a:ext cx="4931952" cy="2821222"/>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Logistic Regression can serve as a good baseline model for more complex algorithms</a:t>
            </a:r>
            <a:r>
              <a:rPr lang="en-US" sz="1800" b="1" dirty="0">
                <a:solidFill>
                  <a:srgbClr val="000000"/>
                </a:solidFill>
                <a:latin typeface="Futura"/>
                <a:ea typeface="Futura"/>
                <a:cs typeface="Futura"/>
                <a:sym typeface="Futura"/>
              </a:rPr>
              <a:t>. It’s relatively fast to train and evaluate, helping you gauge whether the data has predictive value before moving to more advanced models </a:t>
            </a:r>
            <a:r>
              <a:rPr lang="en-US" sz="1800" dirty="0">
                <a:solidFill>
                  <a:srgbClr val="000000"/>
                </a:solidFill>
                <a:latin typeface="Futura"/>
                <a:ea typeface="Futura"/>
                <a:cs typeface="Futura"/>
                <a:sym typeface="Futura"/>
              </a:rPr>
              <a:t>like Random Forests or Neural Networks.</a:t>
            </a:r>
          </a:p>
        </p:txBody>
      </p:sp>
      <p:sp>
        <p:nvSpPr>
          <p:cNvPr id="18" name="TextBox 18"/>
          <p:cNvSpPr txBox="1"/>
          <p:nvPr/>
        </p:nvSpPr>
        <p:spPr>
          <a:xfrm>
            <a:off x="12296722" y="1259108"/>
            <a:ext cx="5229278" cy="923330"/>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Performance with Limited Data</a:t>
            </a:r>
          </a:p>
        </p:txBody>
      </p:sp>
      <p:sp>
        <p:nvSpPr>
          <p:cNvPr id="19" name="TextBox 19"/>
          <p:cNvSpPr txBox="1"/>
          <p:nvPr/>
        </p:nvSpPr>
        <p:spPr>
          <a:xfrm>
            <a:off x="12327348" y="2161616"/>
            <a:ext cx="4931952" cy="3231590"/>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Logistic Regression performs well on smaller datasets, whereas complex models like Neural Networks may require large volumes of data to avoid overfitting. If your dataset is limited or if there are fewer instances of failure events, </a:t>
            </a:r>
            <a:r>
              <a:rPr lang="en-US" sz="1800" b="1" dirty="0">
                <a:solidFill>
                  <a:srgbClr val="000000"/>
                </a:solidFill>
                <a:latin typeface="Futura"/>
                <a:ea typeface="Futura"/>
                <a:cs typeface="Futura"/>
                <a:sym typeface="Futura"/>
              </a:rPr>
              <a:t>Logistic Regression can still offer useful insights without demanding extensive data. </a:t>
            </a:r>
            <a:r>
              <a:rPr lang="en-US" b="1" dirty="0">
                <a:solidFill>
                  <a:srgbClr val="000000"/>
                </a:solidFill>
                <a:latin typeface="Futura"/>
                <a:ea typeface="Futura"/>
                <a:cs typeface="Futura"/>
                <a:sym typeface="Futura"/>
              </a:rPr>
              <a:t>1</a:t>
            </a:r>
            <a:r>
              <a:rPr lang="en-US" sz="1800" b="1" dirty="0">
                <a:solidFill>
                  <a:srgbClr val="000000"/>
                </a:solidFill>
                <a:latin typeface="Futura"/>
                <a:ea typeface="Futura"/>
                <a:cs typeface="Futura"/>
                <a:sym typeface="Futura"/>
              </a:rPr>
              <a:t>0,000 entries</a:t>
            </a:r>
          </a:p>
        </p:txBody>
      </p:sp>
      <p:sp>
        <p:nvSpPr>
          <p:cNvPr id="20" name="TextBox 20"/>
          <p:cNvSpPr txBox="1"/>
          <p:nvPr/>
        </p:nvSpPr>
        <p:spPr>
          <a:xfrm>
            <a:off x="12296722" y="5736443"/>
            <a:ext cx="5198652"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Feature Importance Insight</a:t>
            </a:r>
          </a:p>
        </p:txBody>
      </p:sp>
      <p:sp>
        <p:nvSpPr>
          <p:cNvPr id="25" name="TextBox 24">
            <a:extLst>
              <a:ext uri="{FF2B5EF4-FFF2-40B4-BE49-F238E27FC236}">
                <a16:creationId xmlns:a16="http://schemas.microsoft.com/office/drawing/2014/main" id="{8D6494E0-BFCD-E61F-702E-0160E587312D}"/>
              </a:ext>
            </a:extLst>
          </p:cNvPr>
          <p:cNvSpPr txBox="1"/>
          <p:nvPr/>
        </p:nvSpPr>
        <p:spPr>
          <a:xfrm>
            <a:off x="12296722" y="6344292"/>
            <a:ext cx="4796855" cy="3363678"/>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Futura"/>
              </a:rPr>
              <a:t>The model coefficients in Logistic Regression can indicate </a:t>
            </a:r>
            <a:r>
              <a:rPr kumimoji="0" lang="en-US" altLang="en-US" i="0" u="none" strike="noStrike" cap="none" normalizeH="0" baseline="0" dirty="0">
                <a:ln>
                  <a:noFill/>
                </a:ln>
                <a:solidFill>
                  <a:schemeClr val="tx1"/>
                </a:solidFill>
                <a:effectLst/>
                <a:latin typeface="Futura"/>
              </a:rPr>
              <a:t>the importance of different features</a:t>
            </a:r>
            <a:r>
              <a:rPr kumimoji="0" lang="en-US" altLang="en-US" b="0" i="0" u="none" strike="noStrike" cap="none" normalizeH="0" baseline="0" dirty="0">
                <a:ln>
                  <a:noFill/>
                </a:ln>
                <a:solidFill>
                  <a:schemeClr val="tx1"/>
                </a:solidFill>
                <a:effectLst/>
                <a:latin typeface="Futura"/>
              </a:rPr>
              <a:t>, helping you identify which factors (such as </a:t>
            </a:r>
            <a:r>
              <a:rPr kumimoji="0" lang="en-US" altLang="en-US" b="1" i="0" u="none" strike="noStrike" cap="none" normalizeH="0" baseline="0" dirty="0">
                <a:ln>
                  <a:noFill/>
                </a:ln>
                <a:solidFill>
                  <a:schemeClr val="tx1"/>
                </a:solidFill>
                <a:effectLst/>
                <a:latin typeface="Futura"/>
              </a:rPr>
              <a:t>Last Maintenance, Condition</a:t>
            </a:r>
            <a:r>
              <a:rPr kumimoji="0" lang="en-US" altLang="en-US" b="0" i="0" u="none" strike="noStrike" cap="none" normalizeH="0" baseline="0" dirty="0">
                <a:ln>
                  <a:noFill/>
                </a:ln>
                <a:solidFill>
                  <a:schemeClr val="tx1"/>
                </a:solidFill>
                <a:effectLst/>
                <a:latin typeface="Futura"/>
              </a:rPr>
              <a:t> or </a:t>
            </a:r>
            <a:r>
              <a:rPr kumimoji="0" lang="en-US" altLang="en-US" b="1" i="0" u="none" strike="noStrike" cap="none" normalizeH="0" baseline="0" dirty="0">
                <a:ln>
                  <a:noFill/>
                </a:ln>
                <a:solidFill>
                  <a:schemeClr val="tx1"/>
                </a:solidFill>
                <a:effectLst/>
                <a:latin typeface="Futura"/>
              </a:rPr>
              <a:t>Equipment Age</a:t>
            </a:r>
            <a:r>
              <a:rPr kumimoji="0" lang="en-US" altLang="en-US" b="0" i="0" u="none" strike="noStrike" cap="none" normalizeH="0" baseline="0" dirty="0">
                <a:ln>
                  <a:noFill/>
                </a:ln>
                <a:solidFill>
                  <a:schemeClr val="tx1"/>
                </a:solidFill>
                <a:effectLst/>
                <a:latin typeface="Futura"/>
              </a:rPr>
              <a:t>) are most predictive of failures. This insight can help inform decisions on preventive actions and resource allocation. </a:t>
            </a:r>
          </a:p>
        </p:txBody>
      </p:sp>
      <p:sp>
        <p:nvSpPr>
          <p:cNvPr id="26" name="TextBox 14">
            <a:extLst>
              <a:ext uri="{FF2B5EF4-FFF2-40B4-BE49-F238E27FC236}">
                <a16:creationId xmlns:a16="http://schemas.microsoft.com/office/drawing/2014/main" id="{D28E3E5D-6EF7-C387-561C-A7704ECF8438}"/>
              </a:ext>
            </a:extLst>
          </p:cNvPr>
          <p:cNvSpPr txBox="1"/>
          <p:nvPr/>
        </p:nvSpPr>
        <p:spPr>
          <a:xfrm>
            <a:off x="3911413" y="458820"/>
            <a:ext cx="10465121"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Logistics Regression</a:t>
            </a:r>
          </a:p>
        </p:txBody>
      </p:sp>
      <p:sp>
        <p:nvSpPr>
          <p:cNvPr id="27" name="Freeform 8">
            <a:extLst>
              <a:ext uri="{FF2B5EF4-FFF2-40B4-BE49-F238E27FC236}">
                <a16:creationId xmlns:a16="http://schemas.microsoft.com/office/drawing/2014/main" id="{B5574680-7309-8263-0972-0A59F4211C88}"/>
              </a:ext>
            </a:extLst>
          </p:cNvPr>
          <p:cNvSpPr/>
          <p:nvPr/>
        </p:nvSpPr>
        <p:spPr>
          <a:xfrm>
            <a:off x="9013610" y="9021846"/>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1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22" name="Picture 21" descr="A logo of a sports team&#10;&#10;Description automatically generated">
            <a:extLst>
              <a:ext uri="{FF2B5EF4-FFF2-40B4-BE49-F238E27FC236}">
                <a16:creationId xmlns:a16="http://schemas.microsoft.com/office/drawing/2014/main" id="{F01A5F72-9326-68FB-3B04-C7F9E93566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6778" y="9019330"/>
            <a:ext cx="1944642" cy="10926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D1908-F4CE-F0BC-491C-A8591747766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B7E92A8-D012-D8DD-7317-A215CEA1E578}"/>
              </a:ext>
            </a:extLst>
          </p:cNvPr>
          <p:cNvGrpSpPr/>
          <p:nvPr/>
        </p:nvGrpSpPr>
        <p:grpSpPr>
          <a:xfrm rot="-5400000">
            <a:off x="5904819" y="4159707"/>
            <a:ext cx="2159454" cy="1967589"/>
            <a:chOff x="0" y="0"/>
            <a:chExt cx="2879272" cy="2623452"/>
          </a:xfrm>
        </p:grpSpPr>
        <p:sp>
          <p:nvSpPr>
            <p:cNvPr id="3" name="Freeform 3">
              <a:extLst>
                <a:ext uri="{FF2B5EF4-FFF2-40B4-BE49-F238E27FC236}">
                  <a16:creationId xmlns:a16="http://schemas.microsoft.com/office/drawing/2014/main" id="{A9C75ABC-51A0-9744-4443-19DEFBE264CA}"/>
                </a:ext>
              </a:extLst>
            </p:cNvPr>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grpSp>
        <p:nvGrpSpPr>
          <p:cNvPr id="4" name="Group 4">
            <a:extLst>
              <a:ext uri="{FF2B5EF4-FFF2-40B4-BE49-F238E27FC236}">
                <a16:creationId xmlns:a16="http://schemas.microsoft.com/office/drawing/2014/main" id="{A4F8DD10-3DB0-C795-8A5E-24B3FFC44329}"/>
              </a:ext>
            </a:extLst>
          </p:cNvPr>
          <p:cNvGrpSpPr/>
          <p:nvPr/>
        </p:nvGrpSpPr>
        <p:grpSpPr>
          <a:xfrm>
            <a:off x="8064273" y="2000253"/>
            <a:ext cx="2159456" cy="1967587"/>
            <a:chOff x="0" y="0"/>
            <a:chExt cx="2879274" cy="2623450"/>
          </a:xfrm>
        </p:grpSpPr>
        <p:sp>
          <p:nvSpPr>
            <p:cNvPr id="5" name="Freeform 5">
              <a:extLst>
                <a:ext uri="{FF2B5EF4-FFF2-40B4-BE49-F238E27FC236}">
                  <a16:creationId xmlns:a16="http://schemas.microsoft.com/office/drawing/2014/main" id="{AFF9181F-C5BE-9664-3DB9-BDBD20ED8282}"/>
                </a:ext>
              </a:extLst>
            </p:cNvPr>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grpSp>
        <p:nvGrpSpPr>
          <p:cNvPr id="6" name="Group 6">
            <a:extLst>
              <a:ext uri="{FF2B5EF4-FFF2-40B4-BE49-F238E27FC236}">
                <a16:creationId xmlns:a16="http://schemas.microsoft.com/office/drawing/2014/main" id="{589EB1C6-D59A-E38D-2EA8-696D2598D1D1}"/>
              </a:ext>
            </a:extLst>
          </p:cNvPr>
          <p:cNvGrpSpPr/>
          <p:nvPr/>
        </p:nvGrpSpPr>
        <p:grpSpPr>
          <a:xfrm rot="5400000">
            <a:off x="10223730" y="4159707"/>
            <a:ext cx="2159454" cy="1967589"/>
            <a:chOff x="0" y="0"/>
            <a:chExt cx="2879272" cy="2623452"/>
          </a:xfrm>
        </p:grpSpPr>
        <p:sp>
          <p:nvSpPr>
            <p:cNvPr id="7" name="Freeform 7">
              <a:extLst>
                <a:ext uri="{FF2B5EF4-FFF2-40B4-BE49-F238E27FC236}">
                  <a16:creationId xmlns:a16="http://schemas.microsoft.com/office/drawing/2014/main" id="{C4B85627-AB61-39CF-C4D8-E9748277FE0A}"/>
                </a:ext>
              </a:extLst>
            </p:cNvPr>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grpSp>
        <p:nvGrpSpPr>
          <p:cNvPr id="8" name="Group 8">
            <a:extLst>
              <a:ext uri="{FF2B5EF4-FFF2-40B4-BE49-F238E27FC236}">
                <a16:creationId xmlns:a16="http://schemas.microsoft.com/office/drawing/2014/main" id="{FD9E4ED8-FFFD-FA33-574A-AA6B52057C14}"/>
              </a:ext>
            </a:extLst>
          </p:cNvPr>
          <p:cNvGrpSpPr/>
          <p:nvPr/>
        </p:nvGrpSpPr>
        <p:grpSpPr>
          <a:xfrm rot="-10800000">
            <a:off x="8064273" y="6319162"/>
            <a:ext cx="2159455" cy="1967587"/>
            <a:chOff x="0" y="0"/>
            <a:chExt cx="2879274" cy="2623450"/>
          </a:xfrm>
        </p:grpSpPr>
        <p:sp>
          <p:nvSpPr>
            <p:cNvPr id="9" name="Freeform 9">
              <a:extLst>
                <a:ext uri="{FF2B5EF4-FFF2-40B4-BE49-F238E27FC236}">
                  <a16:creationId xmlns:a16="http://schemas.microsoft.com/office/drawing/2014/main" id="{C7ABCDAE-8347-D0B8-5BFA-A7E87F6F2447}"/>
                </a:ext>
              </a:extLst>
            </p:cNvPr>
            <p:cNvSpPr/>
            <p:nvPr/>
          </p:nvSpPr>
          <p:spPr>
            <a:xfrm>
              <a:off x="-161417" y="-12700"/>
              <a:ext cx="3202178" cy="2797556"/>
            </a:xfrm>
            <a:custGeom>
              <a:avLst/>
              <a:gdLst/>
              <a:ahLst/>
              <a:cxnLst/>
              <a:rect l="l" t="t" r="r" b="b"/>
              <a:pathLst>
                <a:path w="3202178" h="2797556">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txBody>
            <a:bodyPr/>
            <a:lstStyle/>
            <a:p>
              <a:endParaRPr lang="en-CA"/>
            </a:p>
          </p:txBody>
        </p:sp>
      </p:grpSp>
      <p:sp>
        <p:nvSpPr>
          <p:cNvPr id="10" name="Freeform 10">
            <a:extLst>
              <a:ext uri="{FF2B5EF4-FFF2-40B4-BE49-F238E27FC236}">
                <a16:creationId xmlns:a16="http://schemas.microsoft.com/office/drawing/2014/main" id="{3B970B9F-3E84-E0B1-7C4A-9E28FBEEF867}"/>
              </a:ext>
            </a:extLst>
          </p:cNvPr>
          <p:cNvSpPr/>
          <p:nvPr/>
        </p:nvSpPr>
        <p:spPr>
          <a:xfrm>
            <a:off x="10785689" y="4625734"/>
            <a:ext cx="1035535" cy="1035535"/>
          </a:xfrm>
          <a:custGeom>
            <a:avLst/>
            <a:gdLst/>
            <a:ahLst/>
            <a:cxnLst/>
            <a:rect l="l" t="t" r="r" b="b"/>
            <a:pathLst>
              <a:path w="1035535" h="1035535">
                <a:moveTo>
                  <a:pt x="0" y="0"/>
                </a:moveTo>
                <a:lnTo>
                  <a:pt x="1035536" y="0"/>
                </a:lnTo>
                <a:lnTo>
                  <a:pt x="1035536" y="1035535"/>
                </a:lnTo>
                <a:lnTo>
                  <a:pt x="0" y="1035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1" name="Freeform 11">
            <a:extLst>
              <a:ext uri="{FF2B5EF4-FFF2-40B4-BE49-F238E27FC236}">
                <a16:creationId xmlns:a16="http://schemas.microsoft.com/office/drawing/2014/main" id="{6CDC696E-8B40-D55E-5FB1-D9C9F2896DC7}"/>
              </a:ext>
            </a:extLst>
          </p:cNvPr>
          <p:cNvSpPr/>
          <p:nvPr/>
        </p:nvSpPr>
        <p:spPr>
          <a:xfrm>
            <a:off x="8671419" y="6785189"/>
            <a:ext cx="945161" cy="1035535"/>
          </a:xfrm>
          <a:custGeom>
            <a:avLst/>
            <a:gdLst/>
            <a:ahLst/>
            <a:cxnLst/>
            <a:rect l="l" t="t" r="r" b="b"/>
            <a:pathLst>
              <a:path w="945161" h="1035535">
                <a:moveTo>
                  <a:pt x="0" y="0"/>
                </a:moveTo>
                <a:lnTo>
                  <a:pt x="945162" y="0"/>
                </a:lnTo>
                <a:lnTo>
                  <a:pt x="945162" y="1035535"/>
                </a:lnTo>
                <a:lnTo>
                  <a:pt x="0" y="10355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2" name="Freeform 12">
            <a:extLst>
              <a:ext uri="{FF2B5EF4-FFF2-40B4-BE49-F238E27FC236}">
                <a16:creationId xmlns:a16="http://schemas.microsoft.com/office/drawing/2014/main" id="{55E74216-4886-71AA-F02F-4F751C2948AB}"/>
              </a:ext>
            </a:extLst>
          </p:cNvPr>
          <p:cNvSpPr/>
          <p:nvPr/>
        </p:nvSpPr>
        <p:spPr>
          <a:xfrm>
            <a:off x="8626233" y="2466279"/>
            <a:ext cx="1035535" cy="1035535"/>
          </a:xfrm>
          <a:custGeom>
            <a:avLst/>
            <a:gdLst/>
            <a:ahLst/>
            <a:cxnLst/>
            <a:rect l="l" t="t" r="r" b="b"/>
            <a:pathLst>
              <a:path w="1035535" h="1035535">
                <a:moveTo>
                  <a:pt x="0" y="0"/>
                </a:moveTo>
                <a:lnTo>
                  <a:pt x="1035535" y="0"/>
                </a:lnTo>
                <a:lnTo>
                  <a:pt x="1035535" y="1035535"/>
                </a:lnTo>
                <a:lnTo>
                  <a:pt x="0" y="1035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3" name="Freeform 13">
            <a:extLst>
              <a:ext uri="{FF2B5EF4-FFF2-40B4-BE49-F238E27FC236}">
                <a16:creationId xmlns:a16="http://schemas.microsoft.com/office/drawing/2014/main" id="{B1BF54A2-F1B9-5FC6-9834-A64A2B557DB5}"/>
              </a:ext>
            </a:extLst>
          </p:cNvPr>
          <p:cNvSpPr/>
          <p:nvPr/>
        </p:nvSpPr>
        <p:spPr>
          <a:xfrm>
            <a:off x="6466778" y="4625734"/>
            <a:ext cx="1035535" cy="1035535"/>
          </a:xfrm>
          <a:custGeom>
            <a:avLst/>
            <a:gdLst/>
            <a:ahLst/>
            <a:cxnLst/>
            <a:rect l="l" t="t" r="r" b="b"/>
            <a:pathLst>
              <a:path w="1035535" h="1035535">
                <a:moveTo>
                  <a:pt x="0" y="0"/>
                </a:moveTo>
                <a:lnTo>
                  <a:pt x="1035536" y="0"/>
                </a:lnTo>
                <a:lnTo>
                  <a:pt x="1035536" y="1035535"/>
                </a:lnTo>
                <a:lnTo>
                  <a:pt x="0" y="10355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4" name="TextBox 14">
            <a:extLst>
              <a:ext uri="{FF2B5EF4-FFF2-40B4-BE49-F238E27FC236}">
                <a16:creationId xmlns:a16="http://schemas.microsoft.com/office/drawing/2014/main" id="{2362C088-7387-C955-7DD9-8AB0F3EE5DD6}"/>
              </a:ext>
            </a:extLst>
          </p:cNvPr>
          <p:cNvSpPr txBox="1"/>
          <p:nvPr/>
        </p:nvSpPr>
        <p:spPr>
          <a:xfrm>
            <a:off x="794084" y="1071187"/>
            <a:ext cx="5229278" cy="461665"/>
          </a:xfrm>
          <a:prstGeom prst="rect">
            <a:avLst/>
          </a:prstGeom>
        </p:spPr>
        <p:txBody>
          <a:bodyPr wrap="square" lIns="0" tIns="0" rIns="0" bIns="0" rtlCol="0" anchor="t">
            <a:spAutoFit/>
          </a:bodyPr>
          <a:lstStyle/>
          <a:p>
            <a:pPr algn="r">
              <a:lnSpc>
                <a:spcPts val="3600"/>
              </a:lnSpc>
            </a:pPr>
            <a:r>
              <a:rPr lang="en-US" sz="3000" b="1" dirty="0">
                <a:solidFill>
                  <a:srgbClr val="EF233C"/>
                </a:solidFill>
                <a:latin typeface="Futura Ultra-Bold"/>
                <a:ea typeface="Futura Ultra-Bold"/>
                <a:cs typeface="Futura Ultra-Bold"/>
                <a:sym typeface="Futura Ultra-Bold"/>
              </a:rPr>
              <a:t>Data  Preparation</a:t>
            </a:r>
          </a:p>
        </p:txBody>
      </p:sp>
      <p:sp>
        <p:nvSpPr>
          <p:cNvPr id="15" name="TextBox 15">
            <a:extLst>
              <a:ext uri="{FF2B5EF4-FFF2-40B4-BE49-F238E27FC236}">
                <a16:creationId xmlns:a16="http://schemas.microsoft.com/office/drawing/2014/main" id="{29534401-B178-CC5D-0DC9-6A7E6AD5376E}"/>
              </a:ext>
            </a:extLst>
          </p:cNvPr>
          <p:cNvSpPr txBox="1"/>
          <p:nvPr/>
        </p:nvSpPr>
        <p:spPr>
          <a:xfrm>
            <a:off x="1028703" y="2161616"/>
            <a:ext cx="4931952" cy="1179747"/>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Made sure that the is Clean, encode, and handle missing values. Use methods like SMOTE to address class imbalance.</a:t>
            </a:r>
          </a:p>
        </p:txBody>
      </p:sp>
      <p:sp>
        <p:nvSpPr>
          <p:cNvPr id="16" name="TextBox 16">
            <a:extLst>
              <a:ext uri="{FF2B5EF4-FFF2-40B4-BE49-F238E27FC236}">
                <a16:creationId xmlns:a16="http://schemas.microsoft.com/office/drawing/2014/main" id="{53262101-DD86-7986-A45B-F7270AE2DD55}"/>
              </a:ext>
            </a:extLst>
          </p:cNvPr>
          <p:cNvSpPr txBox="1"/>
          <p:nvPr/>
        </p:nvSpPr>
        <p:spPr>
          <a:xfrm>
            <a:off x="300781" y="6344292"/>
            <a:ext cx="5574208" cy="461665"/>
          </a:xfrm>
          <a:prstGeom prst="rect">
            <a:avLst/>
          </a:prstGeom>
        </p:spPr>
        <p:txBody>
          <a:bodyPr wrap="square" lIns="0" tIns="0" rIns="0" bIns="0" rtlCol="0" anchor="t">
            <a:spAutoFit/>
          </a:bodyPr>
          <a:lstStyle/>
          <a:p>
            <a:pPr algn="r">
              <a:lnSpc>
                <a:spcPts val="3600"/>
              </a:lnSpc>
            </a:pPr>
            <a:r>
              <a:rPr lang="en-US" sz="3000" b="1" dirty="0">
                <a:solidFill>
                  <a:srgbClr val="EF233C"/>
                </a:solidFill>
                <a:latin typeface="Futura Ultra-Bold"/>
                <a:ea typeface="Futura Ultra-Bold"/>
                <a:cs typeface="Futura Ultra-Bold"/>
                <a:sym typeface="Futura Ultra-Bold"/>
              </a:rPr>
              <a:t>Feature Selection and Scaling</a:t>
            </a:r>
          </a:p>
        </p:txBody>
      </p:sp>
      <p:sp>
        <p:nvSpPr>
          <p:cNvPr id="18" name="TextBox 18">
            <a:extLst>
              <a:ext uri="{FF2B5EF4-FFF2-40B4-BE49-F238E27FC236}">
                <a16:creationId xmlns:a16="http://schemas.microsoft.com/office/drawing/2014/main" id="{B7A78E75-99C0-2BD3-86D7-647095FE4FC2}"/>
              </a:ext>
            </a:extLst>
          </p:cNvPr>
          <p:cNvSpPr txBox="1"/>
          <p:nvPr/>
        </p:nvSpPr>
        <p:spPr>
          <a:xfrm>
            <a:off x="12296722" y="1259108"/>
            <a:ext cx="5229278"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Train-Test Split</a:t>
            </a:r>
          </a:p>
        </p:txBody>
      </p:sp>
      <p:sp>
        <p:nvSpPr>
          <p:cNvPr id="19" name="TextBox 19">
            <a:extLst>
              <a:ext uri="{FF2B5EF4-FFF2-40B4-BE49-F238E27FC236}">
                <a16:creationId xmlns:a16="http://schemas.microsoft.com/office/drawing/2014/main" id="{FBEB38AE-CD0B-37B0-8526-7AF5331695A4}"/>
              </a:ext>
            </a:extLst>
          </p:cNvPr>
          <p:cNvSpPr txBox="1"/>
          <p:nvPr/>
        </p:nvSpPr>
        <p:spPr>
          <a:xfrm>
            <a:off x="12327348" y="2161616"/>
            <a:ext cx="4931952" cy="1179554"/>
          </a:xfrm>
          <a:prstGeom prst="rect">
            <a:avLst/>
          </a:prstGeom>
        </p:spPr>
        <p:txBody>
          <a:bodyPr lIns="0" tIns="0" rIns="0" bIns="0" rtlCol="0" anchor="t">
            <a:spAutoFit/>
          </a:bodyPr>
          <a:lstStyle/>
          <a:p>
            <a:pPr algn="just">
              <a:lnSpc>
                <a:spcPts val="3240"/>
              </a:lnSpc>
            </a:pPr>
            <a:r>
              <a:rPr lang="en-US" sz="1800" dirty="0">
                <a:solidFill>
                  <a:srgbClr val="000000"/>
                </a:solidFill>
                <a:latin typeface="Futura"/>
                <a:ea typeface="Futura"/>
                <a:cs typeface="Futura"/>
                <a:sym typeface="Futura"/>
              </a:rPr>
              <a:t>Divide the data (e.g., 80% training, 20% test) and use cross-validation to enhance reliability</a:t>
            </a:r>
            <a:endParaRPr lang="en-US" sz="1800" b="1" dirty="0">
              <a:solidFill>
                <a:srgbClr val="000000"/>
              </a:solidFill>
              <a:latin typeface="Futura"/>
              <a:ea typeface="Futura"/>
              <a:cs typeface="Futura"/>
              <a:sym typeface="Futura"/>
            </a:endParaRPr>
          </a:p>
        </p:txBody>
      </p:sp>
      <p:sp>
        <p:nvSpPr>
          <p:cNvPr id="20" name="TextBox 20">
            <a:extLst>
              <a:ext uri="{FF2B5EF4-FFF2-40B4-BE49-F238E27FC236}">
                <a16:creationId xmlns:a16="http://schemas.microsoft.com/office/drawing/2014/main" id="{0840C7A9-6895-405A-DE61-CE4EC3426E90}"/>
              </a:ext>
            </a:extLst>
          </p:cNvPr>
          <p:cNvSpPr txBox="1"/>
          <p:nvPr/>
        </p:nvSpPr>
        <p:spPr>
          <a:xfrm>
            <a:off x="12327348" y="6414694"/>
            <a:ext cx="5198652" cy="461665"/>
          </a:xfrm>
          <a:prstGeom prst="rect">
            <a:avLst/>
          </a:prstGeom>
        </p:spPr>
        <p:txBody>
          <a:bodyPr wrap="square" lIns="0" tIns="0" rIns="0" bIns="0" rtlCol="0" anchor="t">
            <a:spAutoFit/>
          </a:bodyPr>
          <a:lstStyle/>
          <a:p>
            <a:pPr algn="l">
              <a:lnSpc>
                <a:spcPts val="3600"/>
              </a:lnSpc>
            </a:pPr>
            <a:r>
              <a:rPr lang="en-US" sz="3000" b="1" dirty="0">
                <a:solidFill>
                  <a:srgbClr val="EF233C"/>
                </a:solidFill>
                <a:latin typeface="Futura Ultra-Bold"/>
                <a:ea typeface="Futura Ultra-Bold"/>
                <a:cs typeface="Futura Ultra-Bold"/>
                <a:sym typeface="Futura Ultra-Bold"/>
              </a:rPr>
              <a:t>Performance Metrics</a:t>
            </a:r>
          </a:p>
        </p:txBody>
      </p:sp>
      <p:sp>
        <p:nvSpPr>
          <p:cNvPr id="25" name="TextBox 24">
            <a:extLst>
              <a:ext uri="{FF2B5EF4-FFF2-40B4-BE49-F238E27FC236}">
                <a16:creationId xmlns:a16="http://schemas.microsoft.com/office/drawing/2014/main" id="{1CBBC02D-BCD2-8BF0-8C25-EBABFFC6C488}"/>
              </a:ext>
            </a:extLst>
          </p:cNvPr>
          <p:cNvSpPr txBox="1"/>
          <p:nvPr/>
        </p:nvSpPr>
        <p:spPr>
          <a:xfrm>
            <a:off x="12327348" y="6960907"/>
            <a:ext cx="4796855" cy="1701684"/>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Futura"/>
              </a:rPr>
              <a:t>Track accuracy, precision, recall, and F1-score. The confusion matrix is also helpful to understand model effectiveness in predicting failures.</a:t>
            </a:r>
          </a:p>
        </p:txBody>
      </p:sp>
      <p:sp>
        <p:nvSpPr>
          <p:cNvPr id="26" name="TextBox 14">
            <a:extLst>
              <a:ext uri="{FF2B5EF4-FFF2-40B4-BE49-F238E27FC236}">
                <a16:creationId xmlns:a16="http://schemas.microsoft.com/office/drawing/2014/main" id="{69EF43B3-3C93-D472-F0CA-E3171342B9C7}"/>
              </a:ext>
            </a:extLst>
          </p:cNvPr>
          <p:cNvSpPr txBox="1"/>
          <p:nvPr/>
        </p:nvSpPr>
        <p:spPr>
          <a:xfrm>
            <a:off x="4063813" y="353914"/>
            <a:ext cx="10160321" cy="541880"/>
          </a:xfrm>
          <a:prstGeom prst="rect">
            <a:avLst/>
          </a:prstGeom>
        </p:spPr>
        <p:txBody>
          <a:bodyPr wrap="square" lIns="0" tIns="0" rIns="0" bIns="0" rtlCol="0" anchor="t">
            <a:spAutoFit/>
          </a:bodyPr>
          <a:lstStyle/>
          <a:p>
            <a:pPr algn="ctr">
              <a:lnSpc>
                <a:spcPts val="3600"/>
              </a:lnSpc>
            </a:pPr>
            <a:r>
              <a:rPr lang="en-US" sz="7000" b="1" dirty="0">
                <a:solidFill>
                  <a:srgbClr val="EF233C"/>
                </a:solidFill>
                <a:latin typeface="Futura Ultra-Bold"/>
                <a:ea typeface="Futura Ultra-Bold"/>
                <a:cs typeface="Futura Ultra-Bold"/>
                <a:sym typeface="Futura Ultra-Bold"/>
              </a:rPr>
              <a:t>Training and Validation</a:t>
            </a:r>
          </a:p>
        </p:txBody>
      </p:sp>
      <p:sp>
        <p:nvSpPr>
          <p:cNvPr id="21" name="Rectangle 1">
            <a:extLst>
              <a:ext uri="{FF2B5EF4-FFF2-40B4-BE49-F238E27FC236}">
                <a16:creationId xmlns:a16="http://schemas.microsoft.com/office/drawing/2014/main" id="{387AF035-48AB-C168-3514-2B64294E23FD}"/>
              </a:ext>
            </a:extLst>
          </p:cNvPr>
          <p:cNvSpPr>
            <a:spLocks noChangeArrowheads="1"/>
          </p:cNvSpPr>
          <p:nvPr/>
        </p:nvSpPr>
        <p:spPr bwMode="auto">
          <a:xfrm rot="10800000" flipV="1">
            <a:off x="300781" y="6961529"/>
            <a:ext cx="5722581" cy="1286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Futura"/>
              </a:rPr>
              <a:t>Standardize numerical features and select the top-performing features (e.g., </a:t>
            </a:r>
            <a:r>
              <a:rPr kumimoji="0" lang="en-US" altLang="en-US" b="0" i="0" u="none" strike="noStrike" cap="none" normalizeH="0" baseline="0" dirty="0" err="1">
                <a:ln>
                  <a:noFill/>
                </a:ln>
                <a:solidFill>
                  <a:schemeClr val="tx1"/>
                </a:solidFill>
                <a:effectLst/>
                <a:latin typeface="Futura"/>
              </a:rPr>
              <a:t>SelectKBest</a:t>
            </a:r>
            <a:r>
              <a:rPr kumimoji="0" lang="en-US" altLang="en-US" b="0" i="0" u="none" strike="noStrike" cap="none" normalizeH="0" baseline="0" dirty="0">
                <a:ln>
                  <a:noFill/>
                </a:ln>
                <a:solidFill>
                  <a:schemeClr val="tx1"/>
                </a:solidFill>
                <a:effectLst/>
                <a:latin typeface="Futura"/>
              </a:rPr>
              <a:t>) to optimize model efficiency. </a:t>
            </a:r>
          </a:p>
        </p:txBody>
      </p:sp>
      <p:sp>
        <p:nvSpPr>
          <p:cNvPr id="22" name="Freeform 8">
            <a:extLst>
              <a:ext uri="{FF2B5EF4-FFF2-40B4-BE49-F238E27FC236}">
                <a16:creationId xmlns:a16="http://schemas.microsoft.com/office/drawing/2014/main" id="{9AC3C91E-632E-5222-0431-A4A713A014A1}"/>
              </a:ext>
            </a:extLst>
          </p:cNvPr>
          <p:cNvSpPr/>
          <p:nvPr/>
        </p:nvSpPr>
        <p:spPr>
          <a:xfrm>
            <a:off x="8917151" y="8872589"/>
            <a:ext cx="2984683" cy="1090561"/>
          </a:xfrm>
          <a:custGeom>
            <a:avLst/>
            <a:gdLst/>
            <a:ahLst/>
            <a:cxnLst/>
            <a:rect l="l" t="t" r="r" b="b"/>
            <a:pathLst>
              <a:path w="4051483" h="1710233">
                <a:moveTo>
                  <a:pt x="0" y="0"/>
                </a:moveTo>
                <a:lnTo>
                  <a:pt x="4051484" y="0"/>
                </a:lnTo>
                <a:lnTo>
                  <a:pt x="4051484" y="1710233"/>
                </a:lnTo>
                <a:lnTo>
                  <a:pt x="0" y="1710233"/>
                </a:lnTo>
                <a:lnTo>
                  <a:pt x="0" y="0"/>
                </a:lnTo>
                <a:close/>
              </a:path>
            </a:pathLst>
          </a:custGeom>
          <a:blipFill>
            <a:blip r:embed="rId1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pic>
        <p:nvPicPr>
          <p:cNvPr id="17" name="Picture 16" descr="A logo of a sports team&#10;&#10;Description automatically generated">
            <a:extLst>
              <a:ext uri="{FF2B5EF4-FFF2-40B4-BE49-F238E27FC236}">
                <a16:creationId xmlns:a16="http://schemas.microsoft.com/office/drawing/2014/main" id="{7CF07D06-3464-E4DC-217A-6FE552F39F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4600" y="8765840"/>
            <a:ext cx="1944642" cy="1092642"/>
          </a:xfrm>
          <a:prstGeom prst="rect">
            <a:avLst/>
          </a:prstGeom>
        </p:spPr>
      </p:pic>
    </p:spTree>
    <p:extLst>
      <p:ext uri="{BB962C8B-B14F-4D97-AF65-F5344CB8AC3E}">
        <p14:creationId xmlns:p14="http://schemas.microsoft.com/office/powerpoint/2010/main" val="2421496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6cced0-9ed6-433e-a746-c6d389bdfbe1">
      <Terms xmlns="http://schemas.microsoft.com/office/infopath/2007/PartnerControls"/>
    </lcf76f155ced4ddcb4097134ff3c332f>
    <TaxCatchAll xmlns="c1dcbd4a-0d18-4d16-9d19-9d7ab35680b0" xsi:nil="true"/>
  </documentManagement>
</p:properties>
</file>

<file path=customXml/itemProps1.xml><?xml version="1.0" encoding="utf-8"?>
<ds:datastoreItem xmlns:ds="http://schemas.openxmlformats.org/officeDocument/2006/customXml" ds:itemID="{A01A0C01-65C0-43F1-99EA-9F8C368746F2}">
  <ds:schemaRefs>
    <ds:schemaRef ds:uri="http://schemas.microsoft.com/sharepoint/v3/contenttype/forms"/>
  </ds:schemaRefs>
</ds:datastoreItem>
</file>

<file path=customXml/itemProps2.xml><?xml version="1.0" encoding="utf-8"?>
<ds:datastoreItem xmlns:ds="http://schemas.openxmlformats.org/officeDocument/2006/customXml" ds:itemID="{28ADF7AA-0CF8-4594-8044-565D73B779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cced0-9ed6-433e-a746-c6d389bdfbe1"/>
    <ds:schemaRef ds:uri="c1dcbd4a-0d18-4d16-9d19-9d7ab3568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F52E42-C936-42F7-9054-40C06500EDCC}">
  <ds:schemaRefs>
    <ds:schemaRef ds:uri="http://schemas.microsoft.com/office/2006/metadata/properties"/>
    <ds:schemaRef ds:uri="http://schemas.microsoft.com/office/infopath/2007/PartnerControls"/>
    <ds:schemaRef ds:uri="336cced0-9ed6-433e-a746-c6d389bdfbe1"/>
    <ds:schemaRef ds:uri="c1dcbd4a-0d18-4d16-9d19-9d7ab35680b0"/>
  </ds:schemaRefs>
</ds:datastoreItem>
</file>

<file path=docProps/app.xml><?xml version="1.0" encoding="utf-8"?>
<Properties xmlns="http://schemas.openxmlformats.org/officeDocument/2006/extended-properties" xmlns:vt="http://schemas.openxmlformats.org/officeDocument/2006/docPropsVTypes">
  <TotalTime>5085</TotalTime>
  <Words>858</Words>
  <Application>Microsoft Office PowerPoint</Application>
  <PresentationFormat>Custom</PresentationFormat>
  <Paragraphs>104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Futura</vt:lpstr>
      <vt:lpstr>Futura </vt:lpstr>
      <vt:lpstr>Arial</vt:lpstr>
      <vt:lpstr>Calibri</vt:lpstr>
      <vt:lpstr>Futura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Modern Business Marketing Presentation</dc:title>
  <dc:creator>Chibuike Okoroama</dc:creator>
  <cp:lastModifiedBy>Afthab Mohamed</cp:lastModifiedBy>
  <cp:revision>37</cp:revision>
  <dcterms:created xsi:type="dcterms:W3CDTF">2006-08-16T00:00:00Z</dcterms:created>
  <dcterms:modified xsi:type="dcterms:W3CDTF">2024-12-01T23:02:15Z</dcterms:modified>
  <dc:identifier>DAGWSQxiAoY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0x010100715E2490F41B4D49BC580ECB4DFE4A4C</vt:lpwstr>
  </property>
</Properties>
</file>